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30" r:id="rId1"/>
    <p:sldMasterId id="2147484917" r:id="rId2"/>
    <p:sldMasterId id="2147484930" r:id="rId3"/>
  </p:sldMasterIdLst>
  <p:notesMasterIdLst>
    <p:notesMasterId r:id="rId28"/>
  </p:notesMasterIdLst>
  <p:sldIdLst>
    <p:sldId id="457" r:id="rId4"/>
    <p:sldId id="460" r:id="rId5"/>
    <p:sldId id="448" r:id="rId6"/>
    <p:sldId id="461" r:id="rId7"/>
    <p:sldId id="459" r:id="rId8"/>
    <p:sldId id="473" r:id="rId9"/>
    <p:sldId id="447" r:id="rId10"/>
    <p:sldId id="467" r:id="rId11"/>
    <p:sldId id="421" r:id="rId12"/>
    <p:sldId id="422" r:id="rId13"/>
    <p:sldId id="423" r:id="rId14"/>
    <p:sldId id="472" r:id="rId15"/>
    <p:sldId id="424" r:id="rId16"/>
    <p:sldId id="468" r:id="rId17"/>
    <p:sldId id="469" r:id="rId18"/>
    <p:sldId id="426" r:id="rId19"/>
    <p:sldId id="427" r:id="rId20"/>
    <p:sldId id="428" r:id="rId21"/>
    <p:sldId id="430" r:id="rId22"/>
    <p:sldId id="470" r:id="rId23"/>
    <p:sldId id="431" r:id="rId24"/>
    <p:sldId id="466" r:id="rId25"/>
    <p:sldId id="462" r:id="rId26"/>
    <p:sldId id="471" r:id="rId27"/>
  </p:sldIdLst>
  <p:sldSz cx="10080625" cy="7559675"/>
  <p:notesSz cx="6797675" cy="9928225"/>
  <p:defaultTextStyle>
    <a:defPPr>
      <a:defRPr lang="en-GB"/>
    </a:defPPr>
    <a:lvl1pPr algn="l" defTabSz="44861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1pPr>
    <a:lvl2pPr marL="431176" indent="-215589" algn="l" defTabSz="44861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2pPr>
    <a:lvl3pPr marL="646760" indent="-215589" algn="l" defTabSz="44861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3pPr>
    <a:lvl4pPr marL="862346" indent="-215589" algn="l" defTabSz="44861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4pPr>
    <a:lvl5pPr marL="1077934" indent="-215589" algn="l" defTabSz="448610" rtl="0" fontAlgn="base">
      <a:spcBef>
        <a:spcPct val="5000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5pPr>
    <a:lvl6pPr marL="2282686" algn="l" defTabSz="913073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6pPr>
    <a:lvl7pPr marL="2739221" algn="l" defTabSz="913073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7pPr>
    <a:lvl8pPr marL="3195757" algn="l" defTabSz="913073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8pPr>
    <a:lvl9pPr marL="3652296" algn="l" defTabSz="913073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Lucida Sans Unicode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2">
          <p15:clr>
            <a:srgbClr val="A4A3A4"/>
          </p15:clr>
        </p15:guide>
        <p15:guide id="2" pos="18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71234"/>
    <a:srgbClr val="FC9908"/>
    <a:srgbClr val="00549F"/>
    <a:srgbClr val="0066FF"/>
    <a:srgbClr val="003366"/>
    <a:srgbClr val="33CC33"/>
    <a:srgbClr val="003300"/>
    <a:srgbClr val="008260"/>
    <a:srgbClr val="51BAAA"/>
    <a:srgbClr val="0A8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8" autoAdjust="0"/>
    <p:restoredTop sz="94438" autoAdjust="0"/>
  </p:normalViewPr>
  <p:slideViewPr>
    <p:cSldViewPr>
      <p:cViewPr varScale="1">
        <p:scale>
          <a:sx n="79" d="100"/>
          <a:sy n="79" d="100"/>
        </p:scale>
        <p:origin x="1200" y="6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36"/>
    </p:cViewPr>
  </p:sorterViewPr>
  <p:notesViewPr>
    <p:cSldViewPr>
      <p:cViewPr varScale="1">
        <p:scale>
          <a:sx n="78" d="100"/>
          <a:sy n="78" d="100"/>
        </p:scale>
        <p:origin x="-3306" y="-108"/>
      </p:cViewPr>
      <p:guideLst>
        <p:guide orient="horz" pos="2842"/>
        <p:guide pos="18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66775" y="1012825"/>
            <a:ext cx="4872038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22350" y="5022067"/>
            <a:ext cx="4567238" cy="405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37627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86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1872" indent="-285336" algn="l" defTabSz="4486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1340" indent="-228270" algn="l" defTabSz="4486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7879" indent="-228270" algn="l" defTabSz="4486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4416" indent="-228270" algn="l" defTabSz="44861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2686" algn="l" defTabSz="9130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21" algn="l" defTabSz="9130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57" algn="l" defTabSz="9130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296" algn="l" defTabSz="91307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275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33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901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569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422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81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183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00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84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928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364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593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43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486150" y="1621596"/>
            <a:ext cx="8689288" cy="5069533"/>
          </a:xfrm>
        </p:spPr>
        <p:txBody>
          <a:bodyPr/>
          <a:lstStyle>
            <a:lvl1pPr marL="195701" marR="0" indent="-195701" algn="l" defTabSz="503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2"/>
              </a:buBlip>
              <a:tabLst/>
              <a:defRPr/>
            </a:lvl1pPr>
            <a:lvl2pPr marL="690208" marR="0" indent="-186967" algn="l" defTabSz="503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-ItalicMT" charset="0"/>
              <a:buChar char="&gt;"/>
              <a:tabLst/>
              <a:defRPr/>
            </a:lvl2pPr>
            <a:lvl3pPr marL="690208" marR="0" indent="0" algn="l" defTabSz="503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90208" marR="0" indent="195701" algn="l" defTabSz="503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SzTx/>
              <a:buFont typeface="Arial"/>
              <a:buChar char="–"/>
              <a:tabLst/>
              <a:defRPr/>
            </a:lvl4pPr>
            <a:lvl5pPr marL="887661" marR="0" indent="0" algn="l" defTabSz="50323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"/>
          <p:cNvSpPr>
            <a:spLocks noGrp="1"/>
          </p:cNvSpPr>
          <p:nvPr>
            <p:ph type="sldNum" sz="quarter" idx="14"/>
          </p:nvPr>
        </p:nvSpPr>
        <p:spPr>
          <a:xfrm>
            <a:off x="8965806" y="6775725"/>
            <a:ext cx="497031" cy="40248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46A6A-6329-473B-B393-A62ABD23CE4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95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/>
          <a:lstStyle>
            <a:lvl1pPr marL="0" indent="0">
              <a:buNone/>
              <a:defRPr sz="3500"/>
            </a:lvl1pPr>
            <a:lvl2pPr marL="502508" indent="0">
              <a:buNone/>
              <a:defRPr sz="3100"/>
            </a:lvl2pPr>
            <a:lvl3pPr marL="1005021" indent="0">
              <a:buNone/>
              <a:defRPr sz="2600"/>
            </a:lvl3pPr>
            <a:lvl4pPr marL="1507535" indent="0">
              <a:buNone/>
              <a:defRPr sz="2200"/>
            </a:lvl4pPr>
            <a:lvl5pPr marL="2010043" indent="0">
              <a:buNone/>
              <a:defRPr sz="2200"/>
            </a:lvl5pPr>
            <a:lvl6pPr marL="2512556" indent="0">
              <a:buNone/>
              <a:defRPr sz="2200"/>
            </a:lvl6pPr>
            <a:lvl7pPr marL="3015064" indent="0">
              <a:buNone/>
              <a:defRPr sz="2200"/>
            </a:lvl7pPr>
            <a:lvl8pPr marL="3517567" indent="0">
              <a:buNone/>
              <a:defRPr sz="2200"/>
            </a:lvl8pPr>
            <a:lvl9pPr marL="4020084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2508" indent="0">
              <a:buNone/>
              <a:defRPr sz="1300"/>
            </a:lvl2pPr>
            <a:lvl3pPr marL="1005021" indent="0">
              <a:buNone/>
              <a:defRPr sz="1100"/>
            </a:lvl3pPr>
            <a:lvl4pPr marL="1507535" indent="0">
              <a:buNone/>
              <a:defRPr sz="1000"/>
            </a:lvl4pPr>
            <a:lvl5pPr marL="2010043" indent="0">
              <a:buNone/>
              <a:defRPr sz="1000"/>
            </a:lvl5pPr>
            <a:lvl6pPr marL="2512556" indent="0">
              <a:buNone/>
              <a:defRPr sz="1000"/>
            </a:lvl6pPr>
            <a:lvl7pPr marL="3015064" indent="0">
              <a:buNone/>
              <a:defRPr sz="1000"/>
            </a:lvl7pPr>
            <a:lvl8pPr marL="3517567" indent="0">
              <a:buNone/>
              <a:defRPr sz="1000"/>
            </a:lvl8pPr>
            <a:lvl9pPr marL="402008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12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454" y="302769"/>
            <a:ext cx="2268141" cy="6450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4031" y="302769"/>
            <a:ext cx="6636411" cy="6450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11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96874" y="1322778"/>
            <a:ext cx="9286875" cy="1058222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96873" y="2698467"/>
            <a:ext cx="9286875" cy="37831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264556"/>
            <a:ext cx="6032500" cy="529111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084589" y="7030564"/>
            <a:ext cx="1289844" cy="5291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29/04/2021/SAIO/BB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374433" y="7030564"/>
            <a:ext cx="1289844" cy="529111"/>
          </a:xfrm>
          <a:prstGeom prst="rect">
            <a:avLst/>
          </a:prstGeom>
        </p:spPr>
        <p:txBody>
          <a:bodyPr/>
          <a:lstStyle>
            <a:lvl1pPr algn="r">
              <a:defRPr sz="1764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849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7295119"/>
            <a:ext cx="198438" cy="2645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29/04/2021/SAIO/BB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93750" y="5761281"/>
            <a:ext cx="3571875" cy="1322778"/>
          </a:xfrm>
          <a:prstGeom prst="rect">
            <a:avLst/>
          </a:prstGeom>
        </p:spPr>
        <p:txBody>
          <a:bodyPr anchor="b" anchorCtr="0"/>
          <a:lstStyle>
            <a:lvl1pPr>
              <a:defRPr sz="1268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7295119"/>
            <a:ext cx="198438" cy="264556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2645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553" y="2"/>
            <a:ext cx="10099177" cy="757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9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552" y="7877"/>
            <a:ext cx="10099177" cy="757358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8438" cy="264556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1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7084589" y="7030564"/>
            <a:ext cx="1289844" cy="5291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29/04/2021/SAIO/BB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8374433" y="7030564"/>
            <a:ext cx="1289844" cy="529111"/>
          </a:xfrm>
          <a:prstGeom prst="rect">
            <a:avLst/>
          </a:prstGeom>
        </p:spPr>
        <p:txBody>
          <a:bodyPr/>
          <a:lstStyle>
            <a:lvl1pPr algn="r">
              <a:defRPr sz="1764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5" y="3448108"/>
            <a:ext cx="9286875" cy="3052971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583" b="1" cap="none" baseline="0">
                <a:solidFill>
                  <a:srgbClr val="0C5076"/>
                </a:solidFill>
              </a:defRPr>
            </a:lvl1pPr>
            <a:lvl2pPr marL="0" indent="0">
              <a:spcBef>
                <a:spcPts val="551"/>
              </a:spcBef>
              <a:spcAft>
                <a:spcPts val="0"/>
              </a:spcAft>
              <a:buNone/>
              <a:defRPr sz="2039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65678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1322778"/>
            <a:ext cx="9286875" cy="105822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873" y="2780726"/>
            <a:ext cx="2778125" cy="3719651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/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1250" y="2783125"/>
            <a:ext cx="2778125" cy="3719651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/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905624" y="2783125"/>
            <a:ext cx="2778125" cy="3719651"/>
          </a:xfrm>
        </p:spPr>
        <p:txBody>
          <a:bodyPr/>
          <a:lstStyle>
            <a:lvl1pPr marL="158746" indent="-158746">
              <a:spcBef>
                <a:spcPts val="441"/>
              </a:spcBef>
              <a:spcAft>
                <a:spcPts val="882"/>
              </a:spcAft>
              <a:buFont typeface="+mj-lt"/>
              <a:buAutoNum type="arabicPeriod"/>
              <a:defRPr b="1"/>
            </a:lvl1pPr>
            <a:lvl2pPr marL="357178" indent="-158746">
              <a:spcBef>
                <a:spcPts val="661"/>
              </a:spcBef>
              <a:spcAft>
                <a:spcPts val="882"/>
              </a:spcAft>
              <a:buFont typeface="+mj-lt"/>
              <a:buAutoNum type="alphaLcPeriod"/>
              <a:defRPr>
                <a:solidFill>
                  <a:srgbClr val="EC130E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084589" y="7030564"/>
            <a:ext cx="1289844" cy="5291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29/04/2021/SAIO/BB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374433" y="7030564"/>
            <a:ext cx="1289844" cy="529111"/>
          </a:xfrm>
          <a:prstGeom prst="rect">
            <a:avLst/>
          </a:prstGeom>
        </p:spPr>
        <p:txBody>
          <a:bodyPr/>
          <a:lstStyle>
            <a:lvl1pPr algn="r">
              <a:defRPr sz="1764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32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667" y="1345656"/>
            <a:ext cx="9307610" cy="5397533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912355" y="1345656"/>
            <a:ext cx="8335301" cy="5397533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436550" indent="-436550">
              <a:buFont typeface="+mj-lt"/>
              <a:buAutoNum type="arabicPeriod"/>
              <a:defRPr sz="3583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084589" y="7030564"/>
            <a:ext cx="1289844" cy="5291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29/04/2021/SAIO/BB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374433" y="7030564"/>
            <a:ext cx="1289844" cy="529111"/>
          </a:xfrm>
          <a:prstGeom prst="rect">
            <a:avLst/>
          </a:prstGeom>
        </p:spPr>
        <p:txBody>
          <a:bodyPr/>
          <a:lstStyle>
            <a:lvl1pPr algn="r">
              <a:defRPr sz="1764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834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96874" y="1322778"/>
            <a:ext cx="9286875" cy="105822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264556"/>
            <a:ext cx="6032500" cy="529111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6874" y="2698467"/>
            <a:ext cx="2778125" cy="37831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651250" y="2698467"/>
            <a:ext cx="2778125" cy="37831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905625" y="2698467"/>
            <a:ext cx="2778125" cy="37831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084589" y="7030564"/>
            <a:ext cx="1289844" cy="5291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29/04/2021/SAIO/BB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374433" y="7030564"/>
            <a:ext cx="1289844" cy="529111"/>
          </a:xfrm>
          <a:prstGeom prst="rect">
            <a:avLst/>
          </a:prstGeom>
        </p:spPr>
        <p:txBody>
          <a:bodyPr/>
          <a:lstStyle>
            <a:lvl1pPr algn="r">
              <a:defRPr sz="1764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40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96874" y="1322778"/>
            <a:ext cx="9286875" cy="1058222"/>
          </a:xfrm>
        </p:spPr>
        <p:txBody>
          <a:bodyPr/>
          <a:lstStyle/>
          <a:p>
            <a:r>
              <a:rPr lang="fr-FR" noProof="0"/>
              <a:t>Titre</a:t>
            </a:r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96873" y="2698467"/>
            <a:ext cx="9286875" cy="37831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51250" y="264556"/>
            <a:ext cx="6032500" cy="529111"/>
          </a:xfrm>
        </p:spPr>
        <p:txBody>
          <a:bodyPr/>
          <a:lstStyle>
            <a:lvl1pPr marL="119059" indent="-119059" algn="r">
              <a:spcAft>
                <a:spcPts val="0"/>
              </a:spcAft>
              <a:buFont typeface="+mj-lt"/>
              <a:buAutoNum type="arabicPeriod"/>
              <a:defRPr sz="827" b="1"/>
            </a:lvl1pPr>
            <a:lvl2pPr marL="119059" indent="-119059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827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8DF368D-0C4B-2743-8FE5-01F96D2C1253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7084589" y="7030564"/>
            <a:ext cx="1289844" cy="52911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29/04/2021/SAIO/BB</a:t>
            </a:r>
          </a:p>
        </p:txBody>
      </p:sp>
      <p:sp>
        <p:nvSpPr>
          <p:cNvPr id="10" name="Espace réservé du numéro de diapositive 7">
            <a:extLst>
              <a:ext uri="{FF2B5EF4-FFF2-40B4-BE49-F238E27FC236}">
                <a16:creationId xmlns:a16="http://schemas.microsoft.com/office/drawing/2014/main" id="{18BB1EA6-B51D-8C43-9842-1E89F403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8374433" y="7030564"/>
            <a:ext cx="1289844" cy="529111"/>
          </a:xfrm>
          <a:prstGeom prst="rect">
            <a:avLst/>
          </a:prstGeom>
        </p:spPr>
        <p:txBody>
          <a:bodyPr/>
          <a:lstStyle>
            <a:lvl1pPr algn="r">
              <a:defRPr sz="1764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87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6047" y="2348403"/>
            <a:ext cx="8568531" cy="162043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12094" y="4283818"/>
            <a:ext cx="7056438" cy="19319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2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7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2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17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0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0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6300" y="485782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6300" y="3204119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25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50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7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00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25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50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175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0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5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4031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24318" y="1763928"/>
            <a:ext cx="4452276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8" indent="0">
              <a:buNone/>
              <a:defRPr sz="2200" b="1"/>
            </a:lvl2pPr>
            <a:lvl3pPr marL="1005021" indent="0">
              <a:buNone/>
              <a:defRPr sz="2000" b="1"/>
            </a:lvl3pPr>
            <a:lvl4pPr marL="1507535" indent="0">
              <a:buNone/>
              <a:defRPr sz="1800" b="1"/>
            </a:lvl4pPr>
            <a:lvl5pPr marL="2010043" indent="0">
              <a:buNone/>
              <a:defRPr sz="1800" b="1"/>
            </a:lvl5pPr>
            <a:lvl6pPr marL="2512556" indent="0">
              <a:buNone/>
              <a:defRPr sz="1800" b="1"/>
            </a:lvl6pPr>
            <a:lvl7pPr marL="3015064" indent="0">
              <a:buNone/>
              <a:defRPr sz="1800" b="1"/>
            </a:lvl7pPr>
            <a:lvl8pPr marL="3517567" indent="0">
              <a:buNone/>
              <a:defRPr sz="1800" b="1"/>
            </a:lvl8pPr>
            <a:lvl9pPr marL="402008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2508" indent="0">
              <a:buNone/>
              <a:defRPr sz="2200" b="1"/>
            </a:lvl2pPr>
            <a:lvl3pPr marL="1005021" indent="0">
              <a:buNone/>
              <a:defRPr sz="2000" b="1"/>
            </a:lvl3pPr>
            <a:lvl4pPr marL="1507535" indent="0">
              <a:buNone/>
              <a:defRPr sz="1800" b="1"/>
            </a:lvl4pPr>
            <a:lvl5pPr marL="2010043" indent="0">
              <a:buNone/>
              <a:defRPr sz="1800" b="1"/>
            </a:lvl5pPr>
            <a:lvl6pPr marL="2512556" indent="0">
              <a:buNone/>
              <a:defRPr sz="1800" b="1"/>
            </a:lvl6pPr>
            <a:lvl7pPr marL="3015064" indent="0">
              <a:buNone/>
              <a:defRPr sz="1800" b="1"/>
            </a:lvl7pPr>
            <a:lvl8pPr marL="3517567" indent="0">
              <a:buNone/>
              <a:defRPr sz="1800" b="1"/>
            </a:lvl8pPr>
            <a:lvl9pPr marL="4020084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34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4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34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41249" y="30101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04034" y="1581937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2508" indent="0">
              <a:buNone/>
              <a:defRPr sz="1300"/>
            </a:lvl2pPr>
            <a:lvl3pPr marL="1005021" indent="0">
              <a:buNone/>
              <a:defRPr sz="1100"/>
            </a:lvl3pPr>
            <a:lvl4pPr marL="1507535" indent="0">
              <a:buNone/>
              <a:defRPr sz="1000"/>
            </a:lvl4pPr>
            <a:lvl5pPr marL="2010043" indent="0">
              <a:buNone/>
              <a:defRPr sz="1000"/>
            </a:lvl5pPr>
            <a:lvl6pPr marL="2512556" indent="0">
              <a:buNone/>
              <a:defRPr sz="1000"/>
            </a:lvl6pPr>
            <a:lvl7pPr marL="3015064" indent="0">
              <a:buNone/>
              <a:defRPr sz="1000"/>
            </a:lvl7pPr>
            <a:lvl8pPr marL="3517567" indent="0">
              <a:buNone/>
              <a:defRPr sz="1000"/>
            </a:lvl8pPr>
            <a:lvl9pPr marL="4020084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black">
                    <a:tint val="75000"/>
                  </a:prstClr>
                </a:solidFill>
              </a:rPr>
              <a:t>29/04/2021/SAIO/BB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6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0784" y="85747"/>
            <a:ext cx="8687539" cy="1419188"/>
          </a:xfrm>
          <a:prstGeom prst="rect">
            <a:avLst/>
          </a:prstGeom>
        </p:spPr>
        <p:txBody>
          <a:bodyPr vert="horz" lIns="100641" tIns="50323" rIns="100641" bIns="50323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12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70796" y="1627435"/>
            <a:ext cx="8871299" cy="498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641" tIns="50323" rIns="100641" bIns="50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9184570" y="6852705"/>
            <a:ext cx="288768" cy="288738"/>
          </a:xfrm>
          <a:prstGeom prst="ellipse">
            <a:avLst/>
          </a:prstGeom>
          <a:solidFill>
            <a:srgbClr val="F28E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641" tIns="50323" rIns="100641" bIns="50323" anchor="ctr"/>
          <a:lstStyle/>
          <a:p>
            <a:pPr algn="ctr" defTabSz="503239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76062" y="6777475"/>
            <a:ext cx="386775" cy="402483"/>
          </a:xfrm>
          <a:prstGeom prst="rect">
            <a:avLst/>
          </a:prstGeom>
        </p:spPr>
        <p:txBody>
          <a:bodyPr vert="horz" lIns="100641" tIns="50323" rIns="100641" bIns="5032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 defTabSz="503239">
              <a:defRPr/>
            </a:pPr>
            <a:fld id="{50A3A33A-105D-4ACB-B6C4-654AD05CB242}" type="slidenum">
              <a:rPr lang="fr-FR" smtClean="0"/>
              <a:pPr defTabSz="503239">
                <a:defRPr/>
              </a:pPr>
              <a:t>‹N°›</a:t>
            </a:fld>
            <a:endParaRPr lang="fr-FR" dirty="0"/>
          </a:p>
        </p:txBody>
      </p:sp>
      <p:sp>
        <p:nvSpPr>
          <p:cNvPr id="20" name="Espace réservé du pied de page 4"/>
          <p:cNvSpPr txBox="1">
            <a:spLocks/>
          </p:cNvSpPr>
          <p:nvPr userDrawn="1"/>
        </p:nvSpPr>
        <p:spPr>
          <a:xfrm>
            <a:off x="3178200" y="6516720"/>
            <a:ext cx="5094566" cy="745468"/>
          </a:xfrm>
          <a:prstGeom prst="rect">
            <a:avLst/>
          </a:prstGeom>
        </p:spPr>
        <p:txBody>
          <a:bodyPr lIns="100641" tIns="50323" rIns="100641" bIns="50323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455"/>
              </a:lnSpc>
              <a:defRPr/>
            </a:pPr>
            <a:r>
              <a:rPr lang="fr-FR" b="1" dirty="0">
                <a:solidFill>
                  <a:srgbClr val="26338B"/>
                </a:solidFill>
              </a:rPr>
              <a:t>Plan étudiants</a:t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>
                <a:solidFill>
                  <a:srgbClr val="26338B"/>
                </a:solidFill>
              </a:rPr>
              <a:t>accompagner chacun vers la réussite</a:t>
            </a:r>
          </a:p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7" name="Imag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37" y="6588467"/>
            <a:ext cx="2513156" cy="44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/>
          <p:cNvCxnSpPr/>
          <p:nvPr userDrawn="1"/>
        </p:nvCxnSpPr>
        <p:spPr>
          <a:xfrm>
            <a:off x="6604910" y="6978700"/>
            <a:ext cx="1513844" cy="0"/>
          </a:xfrm>
          <a:prstGeom prst="line">
            <a:avLst/>
          </a:prstGeom>
          <a:ln w="92075" cmpd="tri">
            <a:solidFill>
              <a:srgbClr val="26338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 userDrawn="1"/>
        </p:nvCxnSpPr>
        <p:spPr>
          <a:xfrm>
            <a:off x="586303" y="1247697"/>
            <a:ext cx="8880051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 userDrawn="1"/>
        </p:nvCxnSpPr>
        <p:spPr>
          <a:xfrm>
            <a:off x="595053" y="269488"/>
            <a:ext cx="8880051" cy="0"/>
          </a:xfrm>
          <a:prstGeom prst="line">
            <a:avLst/>
          </a:prstGeom>
          <a:ln w="41275" cmpd="dbl">
            <a:solidFill>
              <a:srgbClr val="51BAAA"/>
            </a:solidFill>
          </a:ln>
          <a:effectLst>
            <a:outerShdw dist="20000" rotWithShape="0">
              <a:srgbClr val="26338B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85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1" r:id="rId1"/>
  </p:sldLayoutIdLst>
  <p:hf hdr="0" ftr="0"/>
  <p:txStyles>
    <p:titleStyle>
      <a:lvl1pPr algn="l" defTabSz="503239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 kern="1200" cap="all">
          <a:solidFill>
            <a:srgbClr val="51BAAA"/>
          </a:solidFill>
          <a:latin typeface="+mj-lt"/>
          <a:ea typeface="+mj-ea"/>
          <a:cs typeface="+mj-cs"/>
        </a:defRPr>
      </a:lvl1pPr>
      <a:lvl2pPr algn="l" defTabSz="503239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2pPr>
      <a:lvl3pPr algn="l" defTabSz="503239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3pPr>
      <a:lvl4pPr algn="l" defTabSz="503239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4pPr>
      <a:lvl5pPr algn="l" defTabSz="503239" rtl="0" eaLnBrk="0" fontAlgn="base" hangingPunct="0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5pPr>
      <a:lvl6pPr marL="503239" algn="l" defTabSz="503239" rtl="0" fontAlgn="base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6pPr>
      <a:lvl7pPr marL="1006481" algn="l" defTabSz="503239" rtl="0" fontAlgn="base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7pPr>
      <a:lvl8pPr marL="1509723" algn="l" defTabSz="503239" rtl="0" fontAlgn="base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8pPr>
      <a:lvl9pPr marL="2012962" algn="l" defTabSz="503239" rtl="0" fontAlgn="base">
        <a:lnSpc>
          <a:spcPts val="3083"/>
        </a:lnSpc>
        <a:spcBef>
          <a:spcPct val="0"/>
        </a:spcBef>
        <a:spcAft>
          <a:spcPct val="0"/>
        </a:spcAft>
        <a:defRPr sz="3300">
          <a:solidFill>
            <a:srgbClr val="51BAAA"/>
          </a:solidFill>
          <a:latin typeface="Calibri" pitchFamily="34" charset="0"/>
        </a:defRPr>
      </a:lvl9pPr>
    </p:titleStyle>
    <p:bodyStyle>
      <a:lvl1pPr marL="195701" indent="-195701" algn="l" defTabSz="503239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4"/>
        </a:buBlip>
        <a:defRPr sz="2200" kern="1200">
          <a:solidFill>
            <a:srgbClr val="26338B"/>
          </a:solidFill>
          <a:latin typeface="+mn-lt"/>
          <a:ea typeface="+mn-ea"/>
          <a:cs typeface="+mn-cs"/>
        </a:defRPr>
      </a:lvl1pPr>
      <a:lvl2pPr marL="690208" indent="-186967" algn="l" defTabSz="503239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-ItalicMT"/>
        <a:buChar char="&gt;"/>
        <a:defRPr sz="1700" kern="1200">
          <a:solidFill>
            <a:srgbClr val="26338B"/>
          </a:solidFill>
          <a:latin typeface="+mn-lt"/>
          <a:ea typeface="+mn-ea"/>
          <a:cs typeface="+mn-cs"/>
        </a:defRPr>
      </a:lvl2pPr>
      <a:lvl3pPr marL="690208" algn="l" defTabSz="50323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700" kern="1200">
          <a:solidFill>
            <a:srgbClr val="26338B"/>
          </a:solidFill>
          <a:latin typeface="+mn-lt"/>
          <a:ea typeface="+mn-ea"/>
          <a:cs typeface="+mn-cs"/>
        </a:defRPr>
      </a:lvl3pPr>
      <a:lvl4pPr marL="690208" indent="195701" algn="l" defTabSz="503239" rtl="0" eaLnBrk="0" fontAlgn="base" hangingPunct="0">
        <a:spcBef>
          <a:spcPct val="20000"/>
        </a:spcBef>
        <a:spcAft>
          <a:spcPct val="0"/>
        </a:spcAft>
        <a:buClr>
          <a:srgbClr val="F28E65"/>
        </a:buClr>
        <a:buFont typeface="Arial" pitchFamily="34" charset="0"/>
        <a:buChar char="–"/>
        <a:defRPr sz="1200" kern="1200">
          <a:solidFill>
            <a:srgbClr val="26338B"/>
          </a:solidFill>
          <a:latin typeface="+mn-lt"/>
          <a:ea typeface="+mn-ea"/>
          <a:cs typeface="+mn-cs"/>
        </a:defRPr>
      </a:lvl4pPr>
      <a:lvl5pPr marL="887661" algn="l" defTabSz="50323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rgbClr val="26338B"/>
          </a:solidFill>
          <a:latin typeface="+mn-lt"/>
          <a:ea typeface="+mn-ea"/>
          <a:cs typeface="+mn-cs"/>
        </a:defRPr>
      </a:lvl5pPr>
      <a:lvl6pPr marL="2767823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065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306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7546" indent="-251621" algn="l" defTabSz="503239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239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481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723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2962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204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444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2677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5924" algn="l" defTabSz="50323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  <a:prstGeom prst="rect">
            <a:avLst/>
          </a:prstGeom>
        </p:spPr>
        <p:txBody>
          <a:bodyPr vert="horz" lIns="100490" tIns="50247" rIns="100490" bIns="50247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04031" y="1763928"/>
            <a:ext cx="9072563" cy="4989036"/>
          </a:xfrm>
          <a:prstGeom prst="rect">
            <a:avLst/>
          </a:prstGeom>
        </p:spPr>
        <p:txBody>
          <a:bodyPr vert="horz" lIns="100490" tIns="50247" rIns="100490" bIns="50247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04031" y="7006730"/>
            <a:ext cx="2352146" cy="402483"/>
          </a:xfrm>
          <a:prstGeom prst="rect">
            <a:avLst/>
          </a:prstGeom>
        </p:spPr>
        <p:txBody>
          <a:bodyPr vert="horz" lIns="100490" tIns="50247" rIns="100490" bIns="5024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021" fontAlgn="auto">
              <a:spcBef>
                <a:spcPts val="0"/>
              </a:spcBef>
              <a:spcAft>
                <a:spcPts val="0"/>
              </a:spcAft>
            </a:pPr>
            <a:r>
              <a:rPr lang="fr-FR">
                <a:solidFill>
                  <a:prstClr val="black">
                    <a:tint val="75000"/>
                  </a:prstClr>
                </a:solidFill>
                <a:latin typeface="Calibri"/>
              </a:rPr>
              <a:t>29/04/2021/SAIO/BB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44214" y="7006730"/>
            <a:ext cx="3192198" cy="402483"/>
          </a:xfrm>
          <a:prstGeom prst="rect">
            <a:avLst/>
          </a:prstGeom>
        </p:spPr>
        <p:txBody>
          <a:bodyPr vert="horz" lIns="100490" tIns="50247" rIns="100490" bIns="5024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021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224448" y="7006730"/>
            <a:ext cx="2352146" cy="402483"/>
          </a:xfrm>
          <a:prstGeom prst="rect">
            <a:avLst/>
          </a:prstGeom>
        </p:spPr>
        <p:txBody>
          <a:bodyPr vert="horz" lIns="100490" tIns="50247" rIns="100490" bIns="5024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5021" fontAlgn="auto">
              <a:spcBef>
                <a:spcPts val="0"/>
              </a:spcBef>
              <a:spcAft>
                <a:spcPts val="0"/>
              </a:spcAft>
            </a:pPr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005021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01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8" r:id="rId1"/>
    <p:sldLayoutId id="2147484919" r:id="rId2"/>
    <p:sldLayoutId id="2147484920" r:id="rId3"/>
    <p:sldLayoutId id="2147484921" r:id="rId4"/>
    <p:sldLayoutId id="2147484922" r:id="rId5"/>
    <p:sldLayoutId id="2147484923" r:id="rId6"/>
    <p:sldLayoutId id="2147484924" r:id="rId7"/>
    <p:sldLayoutId id="2147484925" r:id="rId8"/>
    <p:sldLayoutId id="2147484926" r:id="rId9"/>
    <p:sldLayoutId id="2147484927" r:id="rId10"/>
    <p:sldLayoutId id="2147484928" r:id="rId11"/>
    <p:sldLayoutId id="2147484937" r:id="rId12"/>
  </p:sldLayoutIdLst>
  <p:hf hdr="0" ftr="0"/>
  <p:txStyles>
    <p:titleStyle>
      <a:lvl1pPr algn="ctr" defTabSz="100502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881" indent="-376881" algn="l" defTabSz="1005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6579" indent="-314074" algn="l" defTabSz="100502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280" indent="-251255" algn="l" defTabSz="1005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779" indent="-251255" algn="l" defTabSz="100502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1299" indent="-251255" algn="l" defTabSz="100502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3809" indent="-251255" algn="l" defTabSz="1005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0" indent="-251255" algn="l" defTabSz="1005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68830" indent="-251255" algn="l" defTabSz="1005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1341" indent="-251255" algn="l" defTabSz="100502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508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021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7535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0043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556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5064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7567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084" algn="l" defTabSz="100502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25750" y="2"/>
            <a:ext cx="10099177" cy="757358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96874" y="1322778"/>
            <a:ext cx="9286875" cy="10582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96874" y="2698467"/>
            <a:ext cx="9286875" cy="3783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7084589" y="7030564"/>
            <a:ext cx="1289844" cy="529111"/>
          </a:xfrm>
          <a:prstGeom prst="rect">
            <a:avLst/>
          </a:prstGeom>
        </p:spPr>
        <p:txBody>
          <a:bodyPr/>
          <a:lstStyle>
            <a:lvl1pPr>
              <a:defRPr sz="827"/>
            </a:lvl1pPr>
          </a:lstStyle>
          <a:p>
            <a:pPr algn="r"/>
            <a:r>
              <a:rPr lang="fr-FR" cap="all"/>
              <a:t>29/04/2021/SAIO/BB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374433" y="7030564"/>
            <a:ext cx="1289844" cy="529111"/>
          </a:xfrm>
          <a:prstGeom prst="rect">
            <a:avLst/>
          </a:prstGeom>
        </p:spPr>
        <p:txBody>
          <a:bodyPr/>
          <a:lstStyle>
            <a:lvl1pPr algn="r">
              <a:defRPr sz="1764">
                <a:solidFill>
                  <a:srgbClr val="FF0000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84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</p:sldLayoutIdLst>
  <p:hf hdr="0" ftr="0"/>
  <p:txStyles>
    <p:titleStyle>
      <a:lvl1pPr algn="l" defTabSz="1008035" rtl="0" eaLnBrk="1" latinLnBrk="0" hangingPunct="1">
        <a:lnSpc>
          <a:spcPct val="90000"/>
        </a:lnSpc>
        <a:spcBef>
          <a:spcPct val="0"/>
        </a:spcBef>
        <a:buNone/>
        <a:defRPr sz="2811" b="1" kern="1200">
          <a:solidFill>
            <a:srgbClr val="0C5076"/>
          </a:solidFill>
          <a:latin typeface="+mj-lt"/>
          <a:ea typeface="+mj-ea"/>
          <a:cs typeface="+mj-cs"/>
        </a:defRPr>
      </a:lvl1pPr>
    </p:titleStyle>
    <p:bodyStyle>
      <a:lvl1pPr marL="0" indent="0" algn="l" defTabSz="1008035" rtl="0" eaLnBrk="1" latinLnBrk="0" hangingPunct="1">
        <a:lnSpc>
          <a:spcPct val="100000"/>
        </a:lnSpc>
        <a:spcBef>
          <a:spcPts val="0"/>
        </a:spcBef>
        <a:spcAft>
          <a:spcPts val="551"/>
        </a:spcAft>
        <a:buFont typeface="Arial" pitchFamily="34" charset="0"/>
        <a:buNone/>
        <a:defRPr sz="1158" b="0" kern="1200">
          <a:solidFill>
            <a:srgbClr val="0C5076"/>
          </a:solidFill>
          <a:latin typeface="+mn-lt"/>
          <a:ea typeface="+mn-ea"/>
          <a:cs typeface="+mn-cs"/>
        </a:defRPr>
      </a:lvl1pPr>
      <a:lvl2pPr marL="277805" indent="-79373" algn="l" defTabSz="1008035" rtl="0" eaLnBrk="1" latinLnBrk="0" hangingPunct="1">
        <a:lnSpc>
          <a:spcPct val="100000"/>
        </a:lnSpc>
        <a:spcBef>
          <a:spcPts val="661"/>
        </a:spcBef>
        <a:spcAft>
          <a:spcPts val="661"/>
        </a:spcAft>
        <a:buFont typeface="Arial" pitchFamily="34" charset="0"/>
        <a:buChar char="•"/>
        <a:defRPr sz="1047" kern="1200">
          <a:solidFill>
            <a:schemeClr val="tx1"/>
          </a:solidFill>
          <a:latin typeface="+mn-lt"/>
          <a:ea typeface="+mn-ea"/>
          <a:cs typeface="+mn-cs"/>
        </a:defRPr>
      </a:lvl2pPr>
      <a:lvl3pPr marL="47623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937" kern="1200">
          <a:solidFill>
            <a:schemeClr val="tx1"/>
          </a:solidFill>
          <a:latin typeface="+mn-lt"/>
          <a:ea typeface="+mn-ea"/>
          <a:cs typeface="+mn-cs"/>
        </a:defRPr>
      </a:lvl3pPr>
      <a:lvl4pPr marL="674669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827" kern="1200">
          <a:solidFill>
            <a:schemeClr val="tx1"/>
          </a:solidFill>
          <a:latin typeface="+mn-lt"/>
          <a:ea typeface="+mn-ea"/>
          <a:cs typeface="+mn-cs"/>
        </a:defRPr>
      </a:lvl4pPr>
      <a:lvl5pPr marL="912787" indent="-79373" algn="l" defTabSz="1008035" rtl="0" eaLnBrk="1" latinLnBrk="0" hangingPunct="1">
        <a:lnSpc>
          <a:spcPct val="100000"/>
        </a:lnSpc>
        <a:spcBef>
          <a:spcPts val="110"/>
        </a:spcBef>
        <a:spcAft>
          <a:spcPts val="110"/>
        </a:spcAft>
        <a:buSzPct val="100000"/>
        <a:buFont typeface="Arial" pitchFamily="34" charset="0"/>
        <a:buChar char="•"/>
        <a:defRPr sz="772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1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1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5" Type="http://schemas.openxmlformats.org/officeDocument/2006/relationships/slide" Target="slide21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402" y="3563813"/>
            <a:ext cx="9286875" cy="1058222"/>
          </a:xfrm>
        </p:spPr>
        <p:txBody>
          <a:bodyPr/>
          <a:lstStyle/>
          <a:p>
            <a:pPr algn="ctr"/>
            <a:r>
              <a:rPr lang="fr-FR" dirty="0"/>
              <a:t>Simulation des propositions d’admission</a:t>
            </a:r>
            <a:br>
              <a:rPr lang="fr-FR" dirty="0"/>
            </a:br>
            <a:r>
              <a:rPr lang="fr-FR" dirty="0"/>
              <a:t>et réponses des candidats</a:t>
            </a:r>
            <a:br>
              <a:rPr lang="fr-FR" dirty="0"/>
            </a:br>
            <a:br>
              <a:rPr lang="fr-FR" dirty="0"/>
            </a:br>
            <a:r>
              <a:rPr lang="fr-FR" dirty="0"/>
              <a:t> à partir du 27 mai 2021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168037" y="1760525"/>
            <a:ext cx="9505056" cy="404654"/>
          </a:xfrm>
        </p:spPr>
        <p:txBody>
          <a:bodyPr/>
          <a:lstStyle/>
          <a:p>
            <a:pPr marL="0" indent="0" algn="ctr">
              <a:buNone/>
            </a:pPr>
            <a:r>
              <a:rPr lang="fr-FR" sz="1600" dirty="0"/>
              <a:t>Processus d’admission en continu :  phase principale </a:t>
            </a:r>
          </a:p>
          <a:p>
            <a:pPr marL="0" indent="0" algn="ctr">
              <a:buNone/>
            </a:pPr>
            <a:endParaRPr lang="fr-FR" sz="1600" dirty="0"/>
          </a:p>
          <a:p>
            <a:pPr marL="0" indent="0" algn="ctr">
              <a:buNone/>
            </a:pPr>
            <a:r>
              <a:rPr lang="fr-F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du 27 mai au 16 juillet 2021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215776" y="7020197"/>
            <a:ext cx="1199867" cy="216024"/>
          </a:xfrm>
        </p:spPr>
        <p:txBody>
          <a:bodyPr/>
          <a:lstStyle/>
          <a:p>
            <a:pPr algn="r" defTabSz="1008035" fontAlgn="auto">
              <a:spcBef>
                <a:spcPts val="0"/>
              </a:spcBef>
              <a:spcAft>
                <a:spcPts val="0"/>
              </a:spcAft>
            </a:pPr>
            <a:r>
              <a:rPr lang="fr-FR" sz="800" cap="all">
                <a:solidFill>
                  <a:srgbClr val="000000"/>
                </a:solidFill>
                <a:latin typeface="Arial"/>
                <a:cs typeface="+mn-cs"/>
              </a:rPr>
              <a:t>29/04/2021/SAIO/BB</a:t>
            </a:r>
            <a:endParaRPr lang="fr-FR" sz="800" cap="all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86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130383" y="112793"/>
            <a:ext cx="3770171" cy="1001696"/>
            <a:chOff x="-2" y="2381"/>
            <a:chExt cx="5508625" cy="1208088"/>
          </a:xfrm>
          <a:solidFill>
            <a:srgbClr val="FC9908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144236"/>
              <a:ext cx="5122725" cy="8815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n°1</a:t>
              </a:r>
            </a:p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Plusieurs « Oui »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446277" y="2068156"/>
            <a:ext cx="4197116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Henry IV, Paris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29889" y="2678834"/>
            <a:ext cx="3413504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6667" y="4549287"/>
            <a:ext cx="4286726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Janson de </a:t>
            </a:r>
            <a:r>
              <a:rPr lang="fr-FR" dirty="0" err="1">
                <a:solidFill>
                  <a:prstClr val="white"/>
                </a:solidFill>
              </a:rPr>
              <a:t>Sailly</a:t>
            </a:r>
            <a:r>
              <a:rPr lang="fr-FR" dirty="0">
                <a:solidFill>
                  <a:prstClr val="white"/>
                </a:solidFill>
              </a:rPr>
              <a:t>, Paris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56667" y="3303604"/>
            <a:ext cx="4286726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(Toulouse, Montpellier)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518429" y="6468373"/>
            <a:ext cx="312496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Paris 5 Descartes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103112" y="5833369"/>
            <a:ext cx="2540302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Rennes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864960" y="3938599"/>
            <a:ext cx="2778434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de Rennes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515439" y="5208609"/>
            <a:ext cx="4127959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Paul Sabatier, Toulouse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43393" y="206951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643393" y="267883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643393" y="330360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643393" y="3938599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643401" y="4549287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643401" y="5208609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39047" y="5833368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643401" y="646837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7967190" y="1433106"/>
            <a:ext cx="1921426" cy="1517217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Vous devez </a:t>
            </a:r>
            <a:r>
              <a:rPr lang="fr-FR" sz="2000" b="1" dirty="0">
                <a:solidFill>
                  <a:srgbClr val="26338B"/>
                </a:solidFill>
                <a:latin typeface="Calibri"/>
              </a:rPr>
              <a:t>choisir </a:t>
            </a:r>
            <a:r>
              <a:rPr lang="fr-FR" dirty="0">
                <a:solidFill>
                  <a:srgbClr val="26338B"/>
                </a:solidFill>
                <a:latin typeface="Calibri"/>
              </a:rPr>
              <a:t>entre les 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les propositions d’admission « oui »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960715" y="4738509"/>
            <a:ext cx="1921426" cy="2717546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26338B"/>
                </a:solidFill>
                <a:latin typeface="Calibri"/>
              </a:rPr>
              <a:t>Lorsque vous vous êtes prononcé sur vos propositions d’admission, vous devez vous prononcer sur les propositions en attente en indiquant :  </a:t>
            </a:r>
            <a:r>
              <a:rPr lang="fr-FR" b="1" dirty="0">
                <a:solidFill>
                  <a:srgbClr val="26338B"/>
                </a:solidFill>
                <a:latin typeface="Calibri"/>
              </a:rPr>
              <a:t>« je maintiens » </a:t>
            </a:r>
            <a:r>
              <a:rPr lang="fr-FR" sz="1600" dirty="0">
                <a:solidFill>
                  <a:srgbClr val="26338B"/>
                </a:solidFill>
                <a:latin typeface="Calibri"/>
              </a:rPr>
              <a:t>ou</a:t>
            </a:r>
            <a:r>
              <a:rPr lang="fr-FR" dirty="0">
                <a:solidFill>
                  <a:srgbClr val="26338B"/>
                </a:solidFill>
                <a:latin typeface="Calibri"/>
              </a:rPr>
              <a:t> </a:t>
            </a:r>
            <a:r>
              <a:rPr lang="fr-FR" b="1" dirty="0">
                <a:solidFill>
                  <a:srgbClr val="26338B"/>
                </a:solidFill>
                <a:latin typeface="Calibri"/>
              </a:rPr>
              <a:t>« je renonce »</a:t>
            </a:r>
            <a:endParaRPr lang="fr-FR" sz="2200" b="1" dirty="0">
              <a:solidFill>
                <a:srgbClr val="26338B"/>
              </a:solidFill>
              <a:latin typeface="Calibri"/>
            </a:endParaRPr>
          </a:p>
        </p:txBody>
      </p:sp>
      <p:sp>
        <p:nvSpPr>
          <p:cNvPr id="9" name="AutoShape 2" descr="Résultat de recherche d'images pour &quot;image calendrier&quot;"/>
          <p:cNvSpPr>
            <a:spLocks noChangeAspect="1" noChangeArrowheads="1"/>
          </p:cNvSpPr>
          <p:nvPr/>
        </p:nvSpPr>
        <p:spPr bwMode="auto">
          <a:xfrm>
            <a:off x="171510" y="-2409647"/>
            <a:ext cx="6300391" cy="50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458" tIns="50232" rIns="100458" bIns="50232" numCol="1" anchor="t" anchorCtr="0" compatLnSpc="1">
            <a:prstTxWarp prst="textNoShape">
              <a:avLst/>
            </a:prstTxWarp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4" descr="Résultat de recherche d'images pour &quot;image calendrier&quot;"/>
          <p:cNvSpPr>
            <a:spLocks noChangeAspect="1" noChangeArrowheads="1"/>
          </p:cNvSpPr>
          <p:nvPr/>
        </p:nvSpPr>
        <p:spPr bwMode="auto">
          <a:xfrm>
            <a:off x="339522" y="-2241652"/>
            <a:ext cx="6300391" cy="502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0458" tIns="50232" rIns="100458" bIns="50232" numCol="1" anchor="t" anchorCtr="0" compatLnSpc="1">
            <a:prstTxWarp prst="textNoShape">
              <a:avLst/>
            </a:prstTxWarp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endParaRPr lang="fr-FR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197" y="219871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33" idx="1"/>
            <a:endCxn id="23" idx="3"/>
          </p:cNvCxnSpPr>
          <p:nvPr/>
        </p:nvCxnSpPr>
        <p:spPr>
          <a:xfrm flipH="1">
            <a:off x="6072302" y="2191715"/>
            <a:ext cx="1894888" cy="19361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6059989" y="2394182"/>
            <a:ext cx="1895270" cy="308991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6064792" y="2554386"/>
            <a:ext cx="1902714" cy="40633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074799" y="3938599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J’accepte</a:t>
            </a:r>
          </a:p>
        </p:txBody>
      </p:sp>
      <p:cxnSp>
        <p:nvCxnSpPr>
          <p:cNvPr id="48" name="Connecteur droit avec flèche 47"/>
          <p:cNvCxnSpPr>
            <a:stCxn id="37" idx="1"/>
            <a:endCxn id="21" idx="3"/>
          </p:cNvCxnSpPr>
          <p:nvPr/>
        </p:nvCxnSpPr>
        <p:spPr>
          <a:xfrm flipH="1" flipV="1">
            <a:off x="6072302" y="2868056"/>
            <a:ext cx="1888413" cy="322922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 flipV="1">
            <a:off x="6070077" y="3470731"/>
            <a:ext cx="1877296" cy="28728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37" idx="1"/>
            <a:endCxn id="26" idx="3"/>
          </p:cNvCxnSpPr>
          <p:nvPr/>
        </p:nvCxnSpPr>
        <p:spPr>
          <a:xfrm flipH="1" flipV="1">
            <a:off x="6067956" y="6022590"/>
            <a:ext cx="1892759" cy="746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6067956" y="2673663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Je maintiens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074799" y="3303604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Je maintiens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074799" y="5833368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Je maintiens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7224448" y="222676"/>
            <a:ext cx="2168522" cy="378444"/>
          </a:xfrm>
          <a:prstGeom prst="rect">
            <a:avLst/>
          </a:prstGeom>
          <a:solidFill>
            <a:srgbClr val="FC9908"/>
          </a:solidFill>
          <a:ln>
            <a:solidFill>
              <a:srgbClr val="51BAA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27 mai 2021 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960715" y="3001222"/>
            <a:ext cx="1921426" cy="1640328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En acceptant une des propositions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800" b="1" dirty="0">
                <a:solidFill>
                  <a:srgbClr val="26338B"/>
                </a:solidFill>
                <a:latin typeface="Calibri"/>
              </a:rPr>
              <a:t> </a:t>
            </a:r>
            <a:r>
              <a:rPr lang="fr-FR" sz="2000" b="1" dirty="0">
                <a:solidFill>
                  <a:srgbClr val="26338B"/>
                </a:solidFill>
                <a:latin typeface="Calibri"/>
              </a:rPr>
              <a:t>vous renoncez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automatiquement aux autres « oui"</a:t>
            </a:r>
          </a:p>
        </p:txBody>
      </p:sp>
    </p:spTree>
    <p:extLst>
      <p:ext uri="{BB962C8B-B14F-4D97-AF65-F5344CB8AC3E}">
        <p14:creationId xmlns:p14="http://schemas.microsoft.com/office/powerpoint/2010/main" val="1950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5" grpId="0" animBg="1"/>
      <p:bldP spid="27" grpId="0" animBg="1"/>
      <p:bldP spid="33" grpId="0" animBg="1"/>
      <p:bldP spid="37" grpId="0" animBg="1"/>
      <p:bldP spid="45" grpId="0" animBg="1"/>
      <p:bldP spid="57" grpId="0" animBg="1"/>
      <p:bldP spid="58" grpId="0" animBg="1"/>
      <p:bldP spid="59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0" y="1"/>
            <a:ext cx="3528144" cy="786686"/>
            <a:chOff x="-2" y="2381"/>
            <a:chExt cx="5508625" cy="1208088"/>
          </a:xfrm>
          <a:solidFill>
            <a:srgbClr val="FC9908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303208"/>
              <a:ext cx="5122725" cy="5636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n°1</a:t>
              </a:r>
              <a:endParaRPr lang="fr-FR" i="1" dirty="0">
                <a:solidFill>
                  <a:prstClr val="white"/>
                </a:solidFill>
                <a:cs typeface="Arial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006485" y="2339685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640" y="2964455"/>
            <a:ext cx="4273979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(Toulouse, Montpellier)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90224" y="4132446"/>
            <a:ext cx="2460909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Rennes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2680" y="3576811"/>
            <a:ext cx="2778434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de Rennes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66640" y="1370527"/>
            <a:ext cx="9849061" cy="439999"/>
          </a:xfrm>
          <a:prstGeom prst="rect">
            <a:avLst/>
          </a:prstGeom>
          <a:solidFill>
            <a:srgbClr val="0070C0"/>
          </a:solidFill>
        </p:spPr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Au fur et à mesure de la procédure, vous pourrez recevoir une nouvelle proposition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40605" y="2339685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340605" y="2964455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2851113" y="3576811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846767" y="4132446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851122" y="4135117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56" y="161446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7211803" y="408243"/>
            <a:ext cx="2168522" cy="378444"/>
          </a:xfrm>
          <a:prstGeom prst="rect">
            <a:avLst/>
          </a:prstGeom>
          <a:solidFill>
            <a:srgbClr val="FC9908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 mai – juin - juillet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994275" y="4818767"/>
            <a:ext cx="1921426" cy="2717546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Vous devez choisir entre les 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2 propositions « Oui ».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Vous </a:t>
            </a:r>
            <a:r>
              <a:rPr lang="fr-FR" sz="2200" b="1" dirty="0">
                <a:solidFill>
                  <a:srgbClr val="26338B"/>
                </a:solidFill>
                <a:latin typeface="Calibri"/>
              </a:rPr>
              <a:t>acceptez</a:t>
            </a:r>
            <a:r>
              <a:rPr lang="fr-FR" dirty="0">
                <a:solidFill>
                  <a:srgbClr val="26338B"/>
                </a:solidFill>
                <a:latin typeface="Calibri"/>
              </a:rPr>
              <a:t> une des propositions et vous </a:t>
            </a:r>
            <a:r>
              <a:rPr lang="fr-FR" sz="2200" b="1" dirty="0">
                <a:solidFill>
                  <a:srgbClr val="26338B"/>
                </a:solidFill>
                <a:latin typeface="Calibri"/>
              </a:rPr>
              <a:t>renoncez</a:t>
            </a:r>
            <a:r>
              <a:rPr lang="fr-FR" dirty="0">
                <a:solidFill>
                  <a:srgbClr val="26338B"/>
                </a:solidFill>
                <a:latin typeface="Calibri"/>
              </a:rPr>
              <a:t> à l’autre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7254165" y="3577600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J’accepte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254164" y="4140316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Je renonce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736056" y="5345345"/>
            <a:ext cx="3697507" cy="870887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26338B"/>
                </a:solidFill>
                <a:latin typeface="Calibri"/>
              </a:rPr>
              <a:t>Vous pouvez rester candidat sur vos vœux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26338B"/>
                </a:solidFill>
                <a:latin typeface="Calibri"/>
              </a:rPr>
              <a:t>« En attente »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400" dirty="0">
                <a:solidFill>
                  <a:srgbClr val="26338B"/>
                </a:solidFill>
                <a:latin typeface="Calibri"/>
              </a:rPr>
              <a:t>Vous </a:t>
            </a:r>
            <a:r>
              <a:rPr lang="fr-FR" b="1" dirty="0">
                <a:solidFill>
                  <a:srgbClr val="26338B"/>
                </a:solidFill>
                <a:latin typeface="Calibri"/>
              </a:rPr>
              <a:t>maintenez</a:t>
            </a:r>
            <a:r>
              <a:rPr lang="fr-FR" sz="1400" dirty="0">
                <a:solidFill>
                  <a:srgbClr val="26338B"/>
                </a:solidFill>
                <a:latin typeface="Calibri"/>
              </a:rPr>
              <a:t> ou vous </a:t>
            </a:r>
            <a:r>
              <a:rPr lang="fr-FR" b="1" dirty="0">
                <a:solidFill>
                  <a:srgbClr val="26338B"/>
                </a:solidFill>
                <a:latin typeface="Calibri"/>
              </a:rPr>
              <a:t>renoncez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7211803" y="2339685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Je maintiens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7211803" y="2965802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Je maintiens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782894" y="2339677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8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782894" y="2965793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14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284862" y="3576811"/>
            <a:ext cx="2969303" cy="3784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D</a:t>
            </a:r>
            <a:r>
              <a:rPr lang="fr-FR" sz="1600" dirty="0">
                <a:solidFill>
                  <a:prstClr val="white"/>
                </a:solidFill>
              </a:rPr>
              <a:t>ate limite de réponse le 28 mai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284862" y="4135117"/>
            <a:ext cx="2969303" cy="3784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D</a:t>
            </a:r>
            <a:r>
              <a:rPr lang="fr-FR" sz="1600" dirty="0">
                <a:solidFill>
                  <a:prstClr val="white"/>
                </a:solidFill>
              </a:rPr>
              <a:t>ate limite de réponse le 1</a:t>
            </a:r>
            <a:r>
              <a:rPr lang="fr-FR" sz="1600" baseline="30000" dirty="0">
                <a:solidFill>
                  <a:prstClr val="white"/>
                </a:solidFill>
              </a:rPr>
              <a:t>er</a:t>
            </a:r>
            <a:r>
              <a:rPr lang="fr-FR" sz="1600" dirty="0">
                <a:solidFill>
                  <a:prstClr val="white"/>
                </a:solidFill>
              </a:rPr>
              <a:t> juin</a:t>
            </a:r>
          </a:p>
        </p:txBody>
      </p:sp>
      <p:cxnSp>
        <p:nvCxnSpPr>
          <p:cNvPr id="28" name="Connecteur droit avec flèche 27"/>
          <p:cNvCxnSpPr>
            <a:stCxn id="24" idx="1"/>
            <a:endCxn id="23" idx="3"/>
          </p:cNvCxnSpPr>
          <p:nvPr/>
        </p:nvCxnSpPr>
        <p:spPr>
          <a:xfrm flipH="1" flipV="1">
            <a:off x="4280022" y="3766033"/>
            <a:ext cx="3714253" cy="24115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>
            <a:stCxn id="24" idx="1"/>
            <a:endCxn id="30" idx="3"/>
          </p:cNvCxnSpPr>
          <p:nvPr/>
        </p:nvCxnSpPr>
        <p:spPr>
          <a:xfrm flipH="1" flipV="1">
            <a:off x="4280031" y="4324339"/>
            <a:ext cx="3714244" cy="18532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9380325" y="7259314"/>
            <a:ext cx="436460" cy="300008"/>
          </a:xfrm>
        </p:spPr>
        <p:txBody>
          <a:bodyPr/>
          <a:lstStyle/>
          <a:p>
            <a:fld id="{C31C546A-8DC7-4F09-8348-AAB1F2FBE59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8" grpId="1" animBg="1"/>
      <p:bldP spid="19" grpId="0" animBg="1"/>
      <p:bldP spid="16" grpId="0" animBg="1"/>
      <p:bldP spid="21" grpId="0" animBg="1"/>
      <p:bldP spid="22" grpId="0" animBg="1"/>
      <p:bldP spid="23" grpId="0" animBg="1"/>
      <p:bldP spid="26" grpId="0" animBg="1"/>
      <p:bldP spid="26" grpId="1" animBg="1"/>
      <p:bldP spid="30" grpId="0" animBg="1"/>
      <p:bldP spid="30" grpId="1" animBg="1"/>
      <p:bldP spid="24" grpId="0" animBg="1"/>
      <p:bldP spid="37" grpId="0" animBg="1"/>
      <p:bldP spid="38" grpId="0" animBg="1"/>
      <p:bldP spid="38" grpId="1" animBg="1"/>
      <p:bldP spid="39" grpId="0" animBg="1"/>
      <p:bldP spid="40" grpId="0" animBg="1"/>
      <p:bldP spid="41" grpId="0" animBg="1"/>
      <p:bldP spid="27" grpId="0" animBg="1"/>
      <p:bldP spid="29" grpId="0" animBg="1"/>
      <p:bldP spid="33" grpId="0" animBg="1"/>
      <p:bldP spid="43" grpId="0" animBg="1"/>
      <p:bldP spid="4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0" y="1"/>
            <a:ext cx="3690788" cy="1001696"/>
            <a:chOff x="-2" y="2381"/>
            <a:chExt cx="5508625" cy="1208088"/>
          </a:xfrm>
          <a:solidFill>
            <a:srgbClr val="FC9908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8" y="144236"/>
              <a:ext cx="5122724" cy="8815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n°1</a:t>
              </a:r>
            </a:p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Plusieurs « Oui »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550404" y="3131765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18262" y="3617417"/>
            <a:ext cx="3766264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(Toulouse)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427982" y="5199568"/>
            <a:ext cx="2460909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Rennes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110438" y="4643933"/>
            <a:ext cx="2778434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de Rennes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884524" y="3131765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3884524" y="3617417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888871" y="464393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08424" y="5201528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89" y="150848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7056536" y="365892"/>
            <a:ext cx="2168522" cy="378444"/>
          </a:xfrm>
          <a:prstGeom prst="rect">
            <a:avLst/>
          </a:prstGeom>
          <a:solidFill>
            <a:srgbClr val="FC9908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2 juin 2021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326813" y="3131757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356866" y="5183507"/>
            <a:ext cx="2969303" cy="3784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D</a:t>
            </a:r>
            <a:r>
              <a:rPr lang="fr-FR" sz="1600" dirty="0">
                <a:solidFill>
                  <a:prstClr val="white"/>
                </a:solidFill>
              </a:rPr>
              <a:t>ate limite de réponse le 1</a:t>
            </a:r>
            <a:r>
              <a:rPr lang="fr-FR" sz="1600" baseline="30000" dirty="0">
                <a:solidFill>
                  <a:prstClr val="white"/>
                </a:solidFill>
              </a:rPr>
              <a:t>er</a:t>
            </a:r>
            <a:r>
              <a:rPr lang="fr-FR" sz="1600" dirty="0">
                <a:solidFill>
                  <a:prstClr val="white"/>
                </a:solidFill>
              </a:rPr>
              <a:t> juin</a:t>
            </a:r>
          </a:p>
        </p:txBody>
      </p:sp>
      <p:pic>
        <p:nvPicPr>
          <p:cNvPr id="3074" name="Picture 2" descr="G:\AEFE\Services\SORES\14. SITE INTERNET\Boite à outils 2017-2018\3. Fiches thématiques\Images\attentio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31" y="6625744"/>
            <a:ext cx="931063" cy="77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1674970" y="1222369"/>
            <a:ext cx="7757830" cy="17326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26338B"/>
                </a:solidFill>
                <a:latin typeface="Calibri"/>
              </a:rPr>
              <a:t>Vous devez veiller à bien respecter les dates limites de réponse.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rgbClr val="26338B"/>
                </a:solidFill>
                <a:latin typeface="Calibri"/>
              </a:rPr>
              <a:t>Les dates peuvent être différentes et vous devez absolument répondre 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Calibri"/>
              </a:rPr>
              <a:t>avant </a:t>
            </a:r>
            <a:r>
              <a:rPr lang="fr-FR" sz="1830" b="1" dirty="0">
                <a:solidFill>
                  <a:srgbClr val="51BA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la première </a:t>
            </a:r>
            <a:r>
              <a:rPr lang="fr-FR" b="1" dirty="0">
                <a:solidFill>
                  <a:srgbClr val="FF0000"/>
                </a:solidFill>
                <a:latin typeface="Calibri"/>
              </a:rPr>
              <a:t>date limite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FF0000"/>
                </a:solidFill>
                <a:latin typeface="Calibri"/>
              </a:rPr>
              <a:t>sinon vous serez démissionné de l’ensemble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000" b="1" dirty="0">
                <a:solidFill>
                  <a:srgbClr val="FF0000"/>
                </a:solidFill>
                <a:latin typeface="Calibri"/>
              </a:rPr>
              <a:t> de vos propositions d’admission</a:t>
            </a:r>
            <a:r>
              <a:rPr lang="fr-FR" sz="2000" dirty="0">
                <a:solidFill>
                  <a:schemeClr val="tx2"/>
                </a:solidFill>
                <a:latin typeface="Calibri"/>
              </a:rPr>
              <a:t> 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600" b="1" dirty="0">
                <a:solidFill>
                  <a:schemeClr val="tx2"/>
                </a:solidFill>
                <a:latin typeface="Calibri"/>
              </a:rPr>
              <a:t>y compris celles dont la date limite est ultérieure</a:t>
            </a:r>
            <a:endParaRPr lang="fr-FR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127449" y="4121473"/>
            <a:ext cx="3766264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(Montpellier)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893713" y="412147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5337333" y="4112593"/>
            <a:ext cx="2969303" cy="37844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D</a:t>
            </a:r>
            <a:r>
              <a:rPr lang="fr-FR" sz="1600" dirty="0">
                <a:solidFill>
                  <a:prstClr val="white"/>
                </a:solidFill>
              </a:rPr>
              <a:t>ate limite de réponse le 2 juin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328090" y="3617417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8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322620" y="4643933"/>
            <a:ext cx="2973496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P</a:t>
            </a:r>
            <a:r>
              <a:rPr lang="fr-FR" sz="1600" dirty="0">
                <a:solidFill>
                  <a:prstClr val="white"/>
                </a:solidFill>
              </a:rPr>
              <a:t>roposition acceptée le 25 mai </a:t>
            </a:r>
            <a:endParaRPr lang="fr-FR" dirty="0">
              <a:solidFill>
                <a:prstClr val="white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572989" y="2001426"/>
            <a:ext cx="1872208" cy="3407629"/>
          </a:xfrm>
          <a:prstGeom prst="straightConnector1">
            <a:avLst/>
          </a:prstGeom>
          <a:ln w="38100">
            <a:solidFill>
              <a:srgbClr val="51BA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avec flèche vers la droite 28"/>
          <p:cNvSpPr/>
          <p:nvPr/>
        </p:nvSpPr>
        <p:spPr>
          <a:xfrm rot="252728">
            <a:off x="123147" y="5653292"/>
            <a:ext cx="1338740" cy="873982"/>
          </a:xfrm>
          <a:prstGeom prst="righ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/>
              <a:t>Dans cet exemple nous sommes le 2 juin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675934" y="5642044"/>
            <a:ext cx="8116906" cy="963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Calibri"/>
              </a:rPr>
              <a:t>Vous n’avez pas respecté le délai pour une de vos proposition d’admission, par conséquent vous êtes démissionné automatiquement de l’ensemble des propositions (sauf la proposition acceptée le 25 mai)</a:t>
            </a:r>
            <a:endParaRPr lang="fr-FR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1654303" y="6673027"/>
            <a:ext cx="7757830" cy="68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FF0000"/>
                </a:solidFill>
                <a:latin typeface="Calibri"/>
              </a:rPr>
              <a:t>Si vous ne vous manifestez pas suite à cette démission automatique sous 5 jours, vos vœux en attente seront également démissionnés</a:t>
            </a:r>
            <a:endParaRPr lang="fr-FR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440694" y="7071241"/>
            <a:ext cx="2352146" cy="402483"/>
          </a:xfrm>
        </p:spPr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20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 animBg="1"/>
      <p:bldP spid="18" grpId="1" animBg="1"/>
      <p:bldP spid="21" grpId="0" animBg="1"/>
      <p:bldP spid="22" grpId="0" animBg="1"/>
      <p:bldP spid="30" grpId="0" animBg="1"/>
      <p:bldP spid="30" grpId="1" animBg="1"/>
      <p:bldP spid="27" grpId="0" animBg="1"/>
      <p:bldP spid="43" grpId="0" animBg="1"/>
      <p:bldP spid="43" grpId="1" animBg="1"/>
      <p:bldP spid="42" grpId="0" animBg="1"/>
      <p:bldP spid="42" grpId="1" animBg="1"/>
      <p:bldP spid="46" grpId="0" animBg="1"/>
      <p:bldP spid="46" grpId="1" animBg="1"/>
      <p:bldP spid="47" grpId="0" animBg="1"/>
      <p:bldP spid="47" grpId="1" animBg="1"/>
      <p:bldP spid="28" grpId="0" animBg="1"/>
      <p:bldP spid="29" grpId="0" animBg="1"/>
      <p:bldP spid="3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0" y="1"/>
            <a:ext cx="3730479" cy="1001696"/>
            <a:chOff x="-2" y="2381"/>
            <a:chExt cx="5508625" cy="1208088"/>
          </a:xfrm>
          <a:solidFill>
            <a:srgbClr val="FC9908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9" y="144236"/>
              <a:ext cx="5122725" cy="8815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n°1</a:t>
              </a:r>
            </a:p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Plusieurs « Oui »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782984" y="2905933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08136" y="3682048"/>
            <a:ext cx="441156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(Toulouse, Montpellier)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25790" y="4458163"/>
            <a:ext cx="2778434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de Rennes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75816" y="1343552"/>
            <a:ext cx="8817154" cy="778554"/>
          </a:xfrm>
          <a:prstGeom prst="rect">
            <a:avLst/>
          </a:prstGeom>
          <a:solidFill>
            <a:srgbClr val="0070C0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Au fur et à mesure de la procédure, vous pourrez également renoncer à une formation pour laquelle vous êtes « en attente »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19974" y="290805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119696" y="367906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104224" y="445816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6548605" y="3679064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Je renonce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150" y="75515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224448" y="383196"/>
            <a:ext cx="2168522" cy="378444"/>
          </a:xfrm>
          <a:prstGeom prst="rect">
            <a:avLst/>
          </a:prstGeom>
          <a:solidFill>
            <a:srgbClr val="FC9908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27 mai – juin - juillet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533133" y="4465011"/>
            <a:ext cx="2973496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P</a:t>
            </a:r>
            <a:r>
              <a:rPr lang="fr-FR" sz="1600" dirty="0">
                <a:solidFill>
                  <a:prstClr val="white"/>
                </a:solidFill>
              </a:rPr>
              <a:t>roposition acceptée le 25 mai 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9" grpId="0" animBg="1"/>
      <p:bldP spid="16" grpId="0" animBg="1"/>
      <p:bldP spid="21" grpId="0" animBg="1"/>
      <p:bldP spid="22" grpId="0" animBg="1"/>
      <p:bldP spid="22" grpId="1" animBg="1"/>
      <p:bldP spid="23" grpId="0" animBg="1"/>
      <p:bldP spid="25" grpId="0" animBg="1"/>
      <p:bldP spid="25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3"/>
          <p:cNvSpPr>
            <a:spLocks noChangeArrowheads="1"/>
          </p:cNvSpPr>
          <p:nvPr/>
        </p:nvSpPr>
        <p:spPr bwMode="auto">
          <a:xfrm>
            <a:off x="0" y="1"/>
            <a:ext cx="3611404" cy="1001696"/>
          </a:xfrm>
          <a:prstGeom prst="foldedCorner">
            <a:avLst>
              <a:gd name="adj" fmla="val 12500"/>
            </a:avLst>
          </a:prstGeom>
          <a:solidFill>
            <a:srgbClr val="FC9908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/>
        </p:spPr>
        <p:txBody>
          <a:bodyPr wrap="none" lIns="82945" tIns="41473" rIns="82945" bIns="41473" anchor="ctr"/>
          <a:lstStyle/>
          <a:p>
            <a:pPr defTabSz="44828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fr-FR" sz="3200" b="1" i="1">
                <a:solidFill>
                  <a:prstClr val="white"/>
                </a:solidFill>
                <a:cs typeface="Arial" charset="0"/>
              </a:rPr>
              <a:t>Simulation n°1</a:t>
            </a:r>
          </a:p>
          <a:p>
            <a:pPr defTabSz="44828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fr-FR" i="1">
                <a:solidFill>
                  <a:prstClr val="white"/>
                </a:solidFill>
                <a:cs typeface="Arial" charset="0"/>
              </a:rPr>
              <a:t>Plusieurs « Oui »</a:t>
            </a:r>
            <a:endParaRPr lang="fr-FR" i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785576" y="2431016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420646" y="3055776"/>
            <a:ext cx="269905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Rennes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39901" y="1160451"/>
            <a:ext cx="6408704" cy="441047"/>
          </a:xfrm>
          <a:prstGeom prst="rect">
            <a:avLst/>
          </a:prstGeom>
          <a:solidFill>
            <a:srgbClr val="0070C0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Et ainsi de suite tant que vous êtes est 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5119696" y="2431016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119696" y="3055776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5119705" y="2430467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03808" y="3583764"/>
            <a:ext cx="7040138" cy="6554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Vous devez consulter les modalités d’inscription administrative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 pour vous inscrire au Lycée Ampère de Lyon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489426" y="1751284"/>
            <a:ext cx="6408704" cy="441047"/>
          </a:xfrm>
          <a:prstGeom prst="rect">
            <a:avLst/>
          </a:prstGeom>
          <a:solidFill>
            <a:srgbClr val="51BAAA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Jusqu’à ce qu’il ne reste plus qu’un vœu « Oui »</a:t>
            </a: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99" y="72034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7632600" y="366547"/>
            <a:ext cx="2168522" cy="378444"/>
          </a:xfrm>
          <a:prstGeom prst="rect">
            <a:avLst/>
          </a:prstGeom>
          <a:solidFill>
            <a:srgbClr val="FC9908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Mai – juin - juillet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056898" y="1477959"/>
            <a:ext cx="1921426" cy="2717546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Vous devez choisir entre les 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les 2 propositions « Oui »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vous </a:t>
            </a:r>
            <a:r>
              <a:rPr lang="fr-FR" sz="2200" b="1" dirty="0">
                <a:solidFill>
                  <a:srgbClr val="26338B"/>
                </a:solidFill>
                <a:latin typeface="Calibri"/>
              </a:rPr>
              <a:t>acceptez</a:t>
            </a:r>
            <a:r>
              <a:rPr lang="fr-FR" dirty="0">
                <a:solidFill>
                  <a:srgbClr val="26338B"/>
                </a:solidFill>
                <a:latin typeface="Calibri"/>
              </a:rPr>
              <a:t> une des propositions et </a:t>
            </a:r>
            <a:r>
              <a:rPr lang="fr-FR" sz="2200" b="1" dirty="0">
                <a:solidFill>
                  <a:srgbClr val="26338B"/>
                </a:solidFill>
                <a:latin typeface="Calibri"/>
              </a:rPr>
              <a:t>renoncez</a:t>
            </a:r>
            <a:r>
              <a:rPr lang="fr-FR" dirty="0">
                <a:solidFill>
                  <a:srgbClr val="26338B"/>
                </a:solidFill>
                <a:latin typeface="Calibri"/>
              </a:rPr>
              <a:t> à l’autre</a:t>
            </a:r>
          </a:p>
        </p:txBody>
      </p:sp>
      <p:cxnSp>
        <p:nvCxnSpPr>
          <p:cNvPr id="24" name="Connecteur droit avec flèche 23"/>
          <p:cNvCxnSpPr>
            <a:stCxn id="22" idx="1"/>
            <a:endCxn id="17" idx="3"/>
          </p:cNvCxnSpPr>
          <p:nvPr/>
        </p:nvCxnSpPr>
        <p:spPr>
          <a:xfrm flipH="1" flipV="1">
            <a:off x="6548614" y="2619689"/>
            <a:ext cx="1508284" cy="2170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2" idx="1"/>
            <a:endCxn id="23" idx="3"/>
          </p:cNvCxnSpPr>
          <p:nvPr/>
        </p:nvCxnSpPr>
        <p:spPr>
          <a:xfrm flipH="1">
            <a:off x="6548605" y="2836732"/>
            <a:ext cx="1508293" cy="4082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54087" y="4448589"/>
            <a:ext cx="8652836" cy="1935793"/>
          </a:xfrm>
          <a:prstGeom prst="rect">
            <a:avLst/>
          </a:prstGeom>
          <a:noFill/>
        </p:spPr>
        <p:txBody>
          <a:bodyPr wrap="square" lIns="100458" tIns="50232" rIns="100458" bIns="50232" rtlCol="0">
            <a:spAutoFit/>
          </a:bodyPr>
          <a:lstStyle/>
          <a:p>
            <a:pPr marL="195351" indent="-195351" defTabSz="502352" fontAlgn="auto">
              <a:spcBef>
                <a:spcPct val="20000"/>
              </a:spcBef>
              <a:spcAft>
                <a:spcPts val="0"/>
              </a:spcAft>
              <a:buSzPct val="100000"/>
              <a:buBlip>
                <a:blip r:embed="rId3"/>
              </a:buBlip>
              <a:defRPr/>
            </a:pPr>
            <a:r>
              <a:rPr lang="fr-FR" sz="2200" b="1" dirty="0">
                <a:solidFill>
                  <a:srgbClr val="26338B"/>
                </a:solidFill>
                <a:latin typeface="Calibri"/>
              </a:rPr>
              <a:t>Ces formalités sont propres à chaque établissement : </a:t>
            </a:r>
          </a:p>
          <a:p>
            <a:pPr marL="688992" lvl="1" indent="-186638" defTabSz="502352" fontAlgn="auto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b="1" dirty="0">
                <a:solidFill>
                  <a:srgbClr val="26338B"/>
                </a:solidFill>
                <a:latin typeface="Calibri"/>
              </a:rPr>
              <a:t>suivez les modalités d’inscription indiquées sur </a:t>
            </a:r>
            <a:r>
              <a:rPr lang="fr-FR" b="1" dirty="0" err="1">
                <a:solidFill>
                  <a:srgbClr val="26338B"/>
                </a:solidFill>
                <a:latin typeface="Calibri"/>
              </a:rPr>
              <a:t>Parcoursup</a:t>
            </a:r>
            <a:r>
              <a:rPr lang="fr-FR" b="1" dirty="0">
                <a:solidFill>
                  <a:srgbClr val="26338B"/>
                </a:solidFill>
                <a:latin typeface="Calibri"/>
              </a:rPr>
              <a:t> ou à défaut, contactez directement l’établissement d’accueil </a:t>
            </a:r>
          </a:p>
          <a:p>
            <a:pPr marL="688992" lvl="1" indent="-186638" defTabSz="502352" fontAlgn="auto">
              <a:spcBef>
                <a:spcPct val="20000"/>
              </a:spcBef>
              <a:spcAft>
                <a:spcPts val="0"/>
              </a:spcAft>
              <a:buClr>
                <a:srgbClr val="F28E65"/>
              </a:buClr>
              <a:buFont typeface="Arial-ItalicMT" charset="0"/>
              <a:buChar char="&gt;"/>
              <a:defRPr/>
            </a:pPr>
            <a:r>
              <a:rPr lang="fr-FR" b="1" dirty="0">
                <a:solidFill>
                  <a:srgbClr val="26338B"/>
                </a:solidFill>
                <a:latin typeface="Calibri"/>
              </a:rPr>
              <a:t>si vous vous inscrivez dans un établissement proposant des formations en dehors de </a:t>
            </a:r>
            <a:r>
              <a:rPr lang="fr-FR" b="1" dirty="0" err="1">
                <a:solidFill>
                  <a:srgbClr val="26338B"/>
                </a:solidFill>
                <a:latin typeface="Calibri"/>
              </a:rPr>
              <a:t>Parcoursup</a:t>
            </a:r>
            <a:r>
              <a:rPr lang="fr-FR" b="1" dirty="0">
                <a:solidFill>
                  <a:srgbClr val="26338B"/>
                </a:solidFill>
                <a:latin typeface="Calibri"/>
              </a:rPr>
              <a:t>, vous devez </a:t>
            </a:r>
            <a:r>
              <a:rPr lang="fr-FR" b="1" u="sng" dirty="0">
                <a:solidFill>
                  <a:srgbClr val="26338B"/>
                </a:solidFill>
                <a:latin typeface="Calibri"/>
              </a:rPr>
              <a:t>également démissionner de la procédure </a:t>
            </a:r>
            <a:r>
              <a:rPr lang="fr-FR" b="1" u="sng" dirty="0" err="1">
                <a:solidFill>
                  <a:srgbClr val="26338B"/>
                </a:solidFill>
                <a:latin typeface="Calibri"/>
              </a:rPr>
              <a:t>Parcoursup</a:t>
            </a:r>
            <a:r>
              <a:rPr lang="fr-FR" b="1" dirty="0">
                <a:solidFill>
                  <a:srgbClr val="26338B"/>
                </a:solidFill>
                <a:latin typeface="Calibri"/>
              </a:rPr>
              <a:t>. Vous pourrez alors télécharger une attestation de désinscription. </a:t>
            </a:r>
          </a:p>
        </p:txBody>
      </p:sp>
      <p:sp>
        <p:nvSpPr>
          <p:cNvPr id="31" name="Rectangle à coins arrondis 30"/>
          <p:cNvSpPr/>
          <p:nvPr/>
        </p:nvSpPr>
        <p:spPr>
          <a:xfrm>
            <a:off x="935856" y="6528128"/>
            <a:ext cx="8176507" cy="953710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458" tIns="50232" rIns="100458" bIns="50232" anchor="ctr"/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Attention : respectez impérativement les dates limites d’inscription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prstClr val="white"/>
                </a:solidFill>
              </a:rPr>
              <a:t>Ne pas hésiter à contacter l’établissement pour toute question  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548610" y="2430467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J’accepte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548606" y="3055776"/>
            <a:ext cx="1428909" cy="378444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Je renonce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19" grpId="1" animBg="1"/>
      <p:bldP spid="16" grpId="0" animBg="1"/>
      <p:bldP spid="21" grpId="0" animBg="1"/>
      <p:bldP spid="21" grpId="1" animBg="1"/>
      <p:bldP spid="23" grpId="0" animBg="1"/>
      <p:bldP spid="23" grpId="1" animBg="1"/>
      <p:bldP spid="17" grpId="0" animBg="1"/>
      <p:bldP spid="25" grpId="0" animBg="1"/>
      <p:bldP spid="27" grpId="0" animBg="1"/>
      <p:bldP spid="22" grpId="0" animBg="1"/>
      <p:bldP spid="10" grpId="0" build="p"/>
      <p:bldP spid="31" grpId="0" animBg="1"/>
      <p:bldP spid="32" grpId="0" animBg="1"/>
      <p:bldP spid="33" grpId="0" animBg="1"/>
      <p:bldP spid="3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6" y="1392468"/>
            <a:ext cx="8748518" cy="707197"/>
          </a:xfrm>
          <a:prstGeom prst="rect">
            <a:avLst/>
          </a:prstGeom>
        </p:spPr>
      </p:pic>
      <p:sp>
        <p:nvSpPr>
          <p:cNvPr id="8" name="ZoneTexte 7">
            <a:hlinkClick r:id="rId3" action="ppaction://hlinksldjump"/>
          </p:cNvPr>
          <p:cNvSpPr txBox="1"/>
          <p:nvPr/>
        </p:nvSpPr>
        <p:spPr>
          <a:xfrm>
            <a:off x="2304008" y="2864576"/>
            <a:ext cx="4842413" cy="508793"/>
          </a:xfrm>
          <a:prstGeom prst="rect">
            <a:avLst/>
          </a:prstGeom>
          <a:solidFill>
            <a:srgbClr val="51BAAA"/>
          </a:solidFill>
        </p:spPr>
        <p:txBody>
          <a:bodyPr wrap="square" lIns="100630" tIns="50318" rIns="100630" bIns="50318" rtlCol="0">
            <a:spAutoFit/>
          </a:bodyPr>
          <a:lstStyle/>
          <a:p>
            <a:pPr defTabSz="1006377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</a:rPr>
              <a:t>Simulation 1 : plusieurs « Oui »</a:t>
            </a:r>
          </a:p>
        </p:txBody>
      </p:sp>
      <p:sp>
        <p:nvSpPr>
          <p:cNvPr id="9" name="ZoneTexte 8">
            <a:hlinkClick r:id="rId4" action="ppaction://hlinksldjump"/>
          </p:cNvPr>
          <p:cNvSpPr txBox="1"/>
          <p:nvPr/>
        </p:nvSpPr>
        <p:spPr>
          <a:xfrm>
            <a:off x="2352281" y="3563813"/>
            <a:ext cx="4824536" cy="508793"/>
          </a:xfrm>
          <a:prstGeom prst="rect">
            <a:avLst/>
          </a:prstGeom>
          <a:solidFill>
            <a:srgbClr val="51BAAA"/>
          </a:solidFill>
        </p:spPr>
        <p:txBody>
          <a:bodyPr wrap="square" lIns="100630" tIns="50318" rIns="100630" bIns="50318" rtlCol="0">
            <a:spAutoFit/>
          </a:bodyPr>
          <a:lstStyle/>
          <a:p>
            <a:pPr defTabSz="1006377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</a:rPr>
              <a:t>Simulation 2 : tout « En attente »</a:t>
            </a:r>
          </a:p>
        </p:txBody>
      </p:sp>
      <p:sp>
        <p:nvSpPr>
          <p:cNvPr id="10" name="ZoneTexte 9">
            <a:hlinkClick r:id="rId5" action="ppaction://hlinksldjump"/>
          </p:cNvPr>
          <p:cNvSpPr txBox="1"/>
          <p:nvPr/>
        </p:nvSpPr>
        <p:spPr>
          <a:xfrm>
            <a:off x="2304008" y="4318616"/>
            <a:ext cx="4824536" cy="508793"/>
          </a:xfrm>
          <a:prstGeom prst="rect">
            <a:avLst/>
          </a:prstGeom>
          <a:solidFill>
            <a:srgbClr val="51BAAA"/>
          </a:solidFill>
        </p:spPr>
        <p:txBody>
          <a:bodyPr wrap="square" lIns="100630" tIns="50318" rIns="100630" bIns="50318" rtlCol="0">
            <a:spAutoFit/>
          </a:bodyPr>
          <a:lstStyle/>
          <a:p>
            <a:pPr defTabSz="1006377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</a:rPr>
              <a:t>Simulation 3 : tout « Non »</a:t>
            </a:r>
          </a:p>
        </p:txBody>
      </p:sp>
      <p:sp>
        <p:nvSpPr>
          <p:cNvPr id="11" name="Bouton d'action : Fin 10">
            <a:hlinkClick r:id="rId3" action="ppaction://hlinksldjump" highlightClick="1"/>
          </p:cNvPr>
          <p:cNvSpPr/>
          <p:nvPr/>
        </p:nvSpPr>
        <p:spPr>
          <a:xfrm>
            <a:off x="7128544" y="2864576"/>
            <a:ext cx="504056" cy="508793"/>
          </a:xfrm>
          <a:prstGeom prst="actionButtonEnd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Bouton d'action : Fin 1">
            <a:hlinkClick r:id="" action="ppaction://hlinkshowjump?jump=nextslide" highlightClick="1"/>
          </p:cNvPr>
          <p:cNvSpPr/>
          <p:nvPr/>
        </p:nvSpPr>
        <p:spPr>
          <a:xfrm>
            <a:off x="7146421" y="3563813"/>
            <a:ext cx="486179" cy="508793"/>
          </a:xfrm>
          <a:prstGeom prst="actionButtonEnd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'action : Fin 2">
            <a:hlinkClick r:id="rId5" action="ppaction://hlinksldjump" highlightClick="1"/>
          </p:cNvPr>
          <p:cNvSpPr/>
          <p:nvPr/>
        </p:nvSpPr>
        <p:spPr>
          <a:xfrm>
            <a:off x="7128544" y="4338345"/>
            <a:ext cx="486179" cy="469333"/>
          </a:xfrm>
          <a:prstGeom prst="actionButtonEnd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90" y="128290"/>
              <a:ext cx="5122725" cy="91347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n°2</a:t>
              </a:r>
            </a:p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Tout « en attente »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03808" y="1351902"/>
            <a:ext cx="7428067" cy="439999"/>
          </a:xfrm>
          <a:prstGeom prst="rect">
            <a:avLst/>
          </a:prstGeom>
          <a:solidFill>
            <a:srgbClr val="0070C0"/>
          </a:solidFill>
        </p:spPr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Le 27 mai : vous recevez les réponses à tous vos vœux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325858" y="2463715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325858" y="3073035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325858" y="3697805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325858" y="4332800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325867" y="4943488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325867" y="5602810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321512" y="6227569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325867" y="6862574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12354" y="2463715"/>
            <a:ext cx="342111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Henri IV, Paris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999351" y="3071721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9132" y="4943488"/>
            <a:ext cx="428238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Janson de </a:t>
            </a:r>
            <a:r>
              <a:rPr lang="fr-FR" dirty="0" err="1">
                <a:solidFill>
                  <a:prstClr val="white"/>
                </a:solidFill>
              </a:rPr>
              <a:t>Sailly</a:t>
            </a:r>
            <a:r>
              <a:rPr lang="fr-FR" dirty="0">
                <a:solidFill>
                  <a:prstClr val="white"/>
                </a:solidFill>
              </a:rPr>
              <a:t>, Paris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0517" y="3699152"/>
            <a:ext cx="427295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(Toulouse, Montpellier)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911627" y="6227569"/>
            <a:ext cx="2421854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Rennes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309274" y="6862574"/>
            <a:ext cx="3024201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Paris 5 Descartes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626808" y="4332800"/>
            <a:ext cx="270666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de Rennes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77283" y="5602810"/>
            <a:ext cx="405618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Paul Sabatier, Toulouse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65" y="194162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7423720" y="293883"/>
            <a:ext cx="2168522" cy="378444"/>
          </a:xfrm>
          <a:prstGeom prst="rect">
            <a:avLst/>
          </a:prstGeom>
          <a:solidFill>
            <a:srgbClr val="FC9908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27 mai 2021 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128544" y="2589799"/>
            <a:ext cx="2732795" cy="1486440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Vous êtes automatiquement maintenu en attente sur l’intégralité de vos vœux vous n’avez rien à faire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5600063" y="2463468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254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600063" y="3072797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128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600063" y="3697557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234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604345" y="4332563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137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604345" y="4943241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281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604345" y="5605245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254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608703" y="6227331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453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595713" y="6865009"/>
            <a:ext cx="1270137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558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128544" y="5017890"/>
            <a:ext cx="2732795" cy="1209441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Vous pouvez indiquer</a:t>
            </a:r>
          </a:p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 « Je renonce » pour les vœux que vous ne souhaitez pas conserver</a:t>
            </a:r>
          </a:p>
        </p:txBody>
      </p:sp>
      <p:sp>
        <p:nvSpPr>
          <p:cNvPr id="2" name="Flèche vers le bas 1"/>
          <p:cNvSpPr/>
          <p:nvPr/>
        </p:nvSpPr>
        <p:spPr>
          <a:xfrm>
            <a:off x="8506738" y="4076239"/>
            <a:ext cx="45719" cy="900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7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8" y="144236"/>
              <a:ext cx="5122725" cy="8815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n°2</a:t>
              </a:r>
            </a:p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Tout « en attente »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57436" y="1256395"/>
            <a:ext cx="5879020" cy="439999"/>
          </a:xfrm>
          <a:prstGeom prst="rect">
            <a:avLst/>
          </a:prstGeom>
          <a:solidFill>
            <a:srgbClr val="0070C0"/>
          </a:solidFill>
        </p:spPr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Vous vous reconnectez quelques jours plus tard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84630" y="2463715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84630" y="3073035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484630" y="3697805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484630" y="4332800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484630" y="4943488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484630" y="5602810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480281" y="6227569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484630" y="686257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71121" y="2463715"/>
            <a:ext cx="342111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Henri IV, Paris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58119" y="3071721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97900" y="4943488"/>
            <a:ext cx="428238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Janson de </a:t>
            </a:r>
            <a:r>
              <a:rPr lang="fr-FR" dirty="0" err="1">
                <a:solidFill>
                  <a:prstClr val="white"/>
                </a:solidFill>
              </a:rPr>
              <a:t>Sailly</a:t>
            </a:r>
            <a:r>
              <a:rPr lang="fr-FR" dirty="0">
                <a:solidFill>
                  <a:prstClr val="white"/>
                </a:solidFill>
              </a:rPr>
              <a:t>, Paris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197899" y="3699152"/>
            <a:ext cx="429434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(Toulouse, Montpellier)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067368" y="6237815"/>
            <a:ext cx="2389135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Rennes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626808" y="6862574"/>
            <a:ext cx="2865431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Paris 5 Descartes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785576" y="4332800"/>
            <a:ext cx="270666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de Rennes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36051" y="5602810"/>
            <a:ext cx="405618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Paul Sabatier, Toulouse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976" y="120385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7338102" y="319938"/>
            <a:ext cx="2168522" cy="378444"/>
          </a:xfrm>
          <a:prstGeom prst="rect">
            <a:avLst/>
          </a:prstGeom>
          <a:solidFill>
            <a:srgbClr val="FC9908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 mai 2021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913541" y="2463703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224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913541" y="3073027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98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913541" y="3697791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124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917825" y="4332793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87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917825" y="4943476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180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917825" y="5605480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159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922183" y="6227561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236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909193" y="6865245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339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452840" y="4711244"/>
            <a:ext cx="2468357" cy="2317436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Vous devez vous  reconnecter régulièrement pour voir l’évolution de votre situation et vos éventuelles propositions d’admission</a:t>
            </a:r>
          </a:p>
        </p:txBody>
      </p:sp>
      <p:pic>
        <p:nvPicPr>
          <p:cNvPr id="48" name="Picture 2" descr="G:\AEFE\Services\SORES\14. SITE INTERNET\Boite à outils 2017-2018\3. Fiches thématiques\Images\attention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78" y="3451709"/>
            <a:ext cx="1321902" cy="110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8" y="144236"/>
              <a:ext cx="5122725" cy="8815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n°2</a:t>
              </a:r>
            </a:p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Tout « en attente »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457436" y="1256395"/>
            <a:ext cx="5662996" cy="439999"/>
          </a:xfrm>
          <a:prstGeom prst="rect">
            <a:avLst/>
          </a:prstGeom>
          <a:solidFill>
            <a:srgbClr val="0070C0"/>
          </a:solidFill>
        </p:spPr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Vous vous reconnectez encore un peu plus tard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81548" y="230496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81548" y="291428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881548" y="353905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881548" y="4174049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881549" y="4784737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881549" y="5444059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77199" y="6068818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81549" y="670382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468040" y="2304963"/>
            <a:ext cx="342111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Henri IV, Paris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555038" y="2912969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94819" y="4784737"/>
            <a:ext cx="428238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Janson de </a:t>
            </a:r>
            <a:r>
              <a:rPr lang="fr-FR" dirty="0" err="1">
                <a:solidFill>
                  <a:prstClr val="white"/>
                </a:solidFill>
              </a:rPr>
              <a:t>Sailly</a:t>
            </a:r>
            <a:r>
              <a:rPr lang="fr-FR" dirty="0">
                <a:solidFill>
                  <a:prstClr val="white"/>
                </a:solidFill>
              </a:rPr>
              <a:t>, Paris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457450" y="3540401"/>
            <a:ext cx="4431721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(Toulouse, Montpellier)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736012" y="6068818"/>
            <a:ext cx="215315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Rennes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023727" y="6703823"/>
            <a:ext cx="2865431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Paris 5 Descartes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82495" y="4174049"/>
            <a:ext cx="270666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de Rennes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32970" y="5444059"/>
            <a:ext cx="405618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Paul Sabatier, Toulouse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77" y="77663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7390472" y="311627"/>
            <a:ext cx="2168522" cy="378444"/>
          </a:xfrm>
          <a:prstGeom prst="rect">
            <a:avLst/>
          </a:prstGeom>
          <a:solidFill>
            <a:srgbClr val="FC9908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Juin 2021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310459" y="230495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193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310459" y="2914277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95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310459" y="3539041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83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314743" y="417404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84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314743" y="4784725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156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6314743" y="5446729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123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319101" y="6068811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187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306111" y="6706494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279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912941" y="3439181"/>
            <a:ext cx="2049591" cy="2178937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/>
            <a:r>
              <a:rPr lang="fr-FR" dirty="0">
                <a:solidFill>
                  <a:srgbClr val="26338B"/>
                </a:solidFill>
              </a:rPr>
              <a:t>Votre situation n’a pas changé mais votre rang d’attente a pu évoluer</a:t>
            </a:r>
          </a:p>
          <a:p>
            <a:pPr algn="ctr"/>
            <a:r>
              <a:rPr lang="fr-FR" dirty="0">
                <a:solidFill>
                  <a:srgbClr val="26338B"/>
                </a:solidFill>
              </a:rPr>
              <a:t> vous devez vous reconnecter régulièrement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7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88" y="144236"/>
              <a:ext cx="5122725" cy="8815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n°2</a:t>
              </a:r>
            </a:p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Tout « en attente »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277283" y="1173888"/>
            <a:ext cx="9208523" cy="439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Ouverture de la phase complémentaire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84630" y="206951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84630" y="2557026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473824" y="305977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480346" y="356382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488988" y="406788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480281" y="457193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497620" y="5075995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71121" y="2069514"/>
            <a:ext cx="342111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Henri IV, Paris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58119" y="2555712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93613" y="3563823"/>
            <a:ext cx="428238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Janson de </a:t>
            </a:r>
            <a:r>
              <a:rPr lang="fr-FR" dirty="0" err="1">
                <a:solidFill>
                  <a:prstClr val="white"/>
                </a:solidFill>
              </a:rPr>
              <a:t>Sailly</a:t>
            </a:r>
            <a:r>
              <a:rPr lang="fr-FR" dirty="0">
                <a:solidFill>
                  <a:prstClr val="white"/>
                </a:solidFill>
              </a:rPr>
              <a:t>, Paris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334804" y="4571934"/>
            <a:ext cx="215744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Rennes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547438" y="5075995"/>
            <a:ext cx="2957809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Paris 5 Descartes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774773" y="3059773"/>
            <a:ext cx="270666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de Rennes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40409" y="4067884"/>
            <a:ext cx="405618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Paul Sabatier, Toulouse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5913541" y="2069514"/>
            <a:ext cx="1428909" cy="37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173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913541" y="2557026"/>
            <a:ext cx="1428909" cy="37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83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907019" y="3059773"/>
            <a:ext cx="1428909" cy="37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83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65" y="125036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5913534" y="3563823"/>
            <a:ext cx="1428909" cy="37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145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5922183" y="4070556"/>
            <a:ext cx="1428909" cy="37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112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922183" y="4571934"/>
            <a:ext cx="1428909" cy="37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166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922183" y="5078674"/>
            <a:ext cx="1428909" cy="37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259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973115" y="6516155"/>
            <a:ext cx="3532149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AES, Brest site de Quimper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15437" y="5796070"/>
            <a:ext cx="9208523" cy="65544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Phase complémentaire : Possibilité de reformuler 10 </a:t>
            </a:r>
            <a:r>
              <a:rPr lang="fr-FR" dirty="0" err="1">
                <a:solidFill>
                  <a:prstClr val="white"/>
                </a:solidFill>
              </a:rPr>
              <a:t>voeux</a:t>
            </a:r>
            <a:r>
              <a:rPr lang="fr-FR" dirty="0">
                <a:solidFill>
                  <a:prstClr val="white"/>
                </a:solidFill>
              </a:rPr>
              <a:t> pour les formations qui ont des places vacantes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4506390" y="6516155"/>
            <a:ext cx="5058800" cy="378444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Candidature phase complémentaire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7650948" y="2555708"/>
            <a:ext cx="2141892" cy="1486440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Vous êtes toujours informé de l’évolution de votre position sur la liste d’attente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7415740" y="372598"/>
            <a:ext cx="2168522" cy="378444"/>
          </a:xfrm>
          <a:prstGeom prst="rect">
            <a:avLst/>
          </a:prstGeom>
          <a:solidFill>
            <a:srgbClr val="FC9908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 16 juin 2021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2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9712" y="1795241"/>
            <a:ext cx="9226605" cy="816326"/>
          </a:xfrm>
        </p:spPr>
        <p:txBody>
          <a:bodyPr/>
          <a:lstStyle/>
          <a:p>
            <a:r>
              <a:rPr lang="fr-FR" sz="2646" dirty="0"/>
              <a:t>Des alertes dès que vous recevez une proposition d’admission </a:t>
            </a:r>
          </a:p>
        </p:txBody>
      </p:sp>
      <p:sp>
        <p:nvSpPr>
          <p:cNvPr id="7" name="Espace réservé du texte 2"/>
          <p:cNvSpPr txBox="1">
            <a:spLocks/>
          </p:cNvSpPr>
          <p:nvPr/>
        </p:nvSpPr>
        <p:spPr>
          <a:xfrm>
            <a:off x="277284" y="2715747"/>
            <a:ext cx="7283307" cy="2492999"/>
          </a:xfrm>
          <a:prstGeom prst="rect">
            <a:avLst/>
          </a:prstGeom>
        </p:spPr>
        <p:txBody>
          <a:bodyPr vert="horz" lIns="100806" tIns="50403" rIns="100806" bIns="50403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3761" indent="-315011" defTabSz="504017">
              <a:buSzTx/>
            </a:pPr>
            <a:r>
              <a:rPr lang="fr-FR" sz="1764" b="1" dirty="0">
                <a:solidFill>
                  <a:srgbClr val="F28E65"/>
                </a:solidFill>
                <a:latin typeface="Arial"/>
              </a:rPr>
              <a:t>par SMS et par mail dans votre messagerie personnelle </a:t>
            </a:r>
          </a:p>
          <a:p>
            <a:pPr marL="323761" indent="-315011" defTabSz="504017">
              <a:buSzTx/>
            </a:pPr>
            <a:endParaRPr lang="fr-FR" sz="1764" b="1" dirty="0">
              <a:solidFill>
                <a:srgbClr val="F28E65"/>
              </a:solidFill>
              <a:latin typeface="Arial"/>
            </a:endParaRPr>
          </a:p>
          <a:p>
            <a:pPr marL="323761" indent="-315011" defTabSz="504017">
              <a:buSzTx/>
            </a:pPr>
            <a:r>
              <a:rPr lang="fr-FR" sz="1764" b="1" dirty="0">
                <a:solidFill>
                  <a:srgbClr val="F28E65"/>
                </a:solidFill>
                <a:latin typeface="Arial"/>
              </a:rPr>
              <a:t>par notification sur l’application </a:t>
            </a:r>
            <a:r>
              <a:rPr lang="fr-FR" sz="1764" b="1" dirty="0" err="1">
                <a:solidFill>
                  <a:srgbClr val="F28E65"/>
                </a:solidFill>
                <a:latin typeface="Arial"/>
              </a:rPr>
              <a:t>Parcoursup</a:t>
            </a:r>
            <a:r>
              <a:rPr lang="fr-FR" sz="1764" b="1" dirty="0">
                <a:solidFill>
                  <a:srgbClr val="F28E65"/>
                </a:solidFill>
                <a:latin typeface="Arial"/>
              </a:rPr>
              <a:t> </a:t>
            </a:r>
          </a:p>
          <a:p>
            <a:pPr marL="8750" indent="0" defTabSz="504017">
              <a:buSzTx/>
              <a:buNone/>
            </a:pPr>
            <a:r>
              <a:rPr lang="fr-FR" sz="1764" b="1" dirty="0">
                <a:solidFill>
                  <a:srgbClr val="F28E65"/>
                </a:solidFill>
                <a:latin typeface="Arial"/>
              </a:rPr>
              <a:t>     </a:t>
            </a:r>
            <a:r>
              <a:rPr lang="fr-FR" sz="1764" dirty="0">
                <a:solidFill>
                  <a:srgbClr val="0C5076"/>
                </a:solidFill>
                <a:latin typeface="Arial"/>
              </a:rPr>
              <a:t>(application téléchargeable à partir du 27 mai)</a:t>
            </a:r>
          </a:p>
          <a:p>
            <a:pPr marL="323761" indent="-315011" defTabSz="504017">
              <a:buSzTx/>
            </a:pPr>
            <a:endParaRPr lang="fr-FR" sz="1764" dirty="0">
              <a:latin typeface="Arial"/>
            </a:endParaRPr>
          </a:p>
          <a:p>
            <a:pPr marL="323761" indent="-315011" defTabSz="504017">
              <a:buSzTx/>
            </a:pPr>
            <a:r>
              <a:rPr lang="fr-FR" sz="1764" b="1" dirty="0">
                <a:solidFill>
                  <a:srgbClr val="F28E65"/>
                </a:solidFill>
                <a:latin typeface="Arial"/>
              </a:rPr>
              <a:t>dans la messagerie intégrée à votre dossier </a:t>
            </a:r>
            <a:r>
              <a:rPr lang="fr-FR" sz="1764" dirty="0">
                <a:solidFill>
                  <a:srgbClr val="0C5076"/>
                </a:solidFill>
                <a:latin typeface="Arial"/>
              </a:rPr>
              <a:t>candidat sur </a:t>
            </a:r>
            <a:r>
              <a:rPr lang="fr-FR" sz="1764" dirty="0" err="1">
                <a:solidFill>
                  <a:srgbClr val="0C5076"/>
                </a:solidFill>
                <a:latin typeface="Arial"/>
              </a:rPr>
              <a:t>Parcoursup</a:t>
            </a:r>
            <a:endParaRPr lang="fr-FR" sz="1764" dirty="0">
              <a:solidFill>
                <a:srgbClr val="0C5076"/>
              </a:solidFill>
              <a:latin typeface="Arial"/>
            </a:endParaRPr>
          </a:p>
          <a:p>
            <a:pPr marL="504017" lvl="1" indent="0" defTabSz="504017">
              <a:buNone/>
              <a:defRPr/>
            </a:pPr>
            <a:endParaRPr lang="fr-FR" sz="1213" dirty="0">
              <a:latin typeface="Arial"/>
            </a:endParaRPr>
          </a:p>
          <a:p>
            <a:pPr marL="196007" indent="-196007" defTabSz="504017">
              <a:defRPr/>
            </a:pPr>
            <a:endParaRPr lang="fr-FR" sz="1213" b="1" dirty="0">
              <a:latin typeface="Arial"/>
            </a:endParaRPr>
          </a:p>
          <a:p>
            <a:pPr marL="196007" indent="-196007" defTabSz="504017">
              <a:defRPr/>
            </a:pPr>
            <a:endParaRPr lang="fr-FR" sz="1213" b="1" dirty="0">
              <a:latin typeface="Arial"/>
            </a:endParaRPr>
          </a:p>
          <a:p>
            <a:pPr marL="196007" indent="-196007" defTabSz="504017">
              <a:defRPr/>
            </a:pPr>
            <a:endParaRPr lang="fr-FR" sz="1213" b="1" dirty="0">
              <a:latin typeface="Arial"/>
            </a:endParaRPr>
          </a:p>
          <a:p>
            <a:pPr marL="196007" indent="-196007" defTabSz="504017">
              <a:defRPr/>
            </a:pPr>
            <a:endParaRPr lang="fr-FR" sz="1213" dirty="0">
              <a:latin typeface="Arial"/>
            </a:endParaRPr>
          </a:p>
          <a:p>
            <a:pPr marL="196007" indent="-196007" defTabSz="504017">
              <a:defRPr/>
            </a:pPr>
            <a:endParaRPr lang="fr-FR" sz="1213" dirty="0">
              <a:latin typeface="Arial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9194325" y="8818658"/>
            <a:ext cx="411795" cy="288018"/>
          </a:xfrm>
          <a:prstGeom prst="rect">
            <a:avLst/>
          </a:prstGeom>
        </p:spPr>
        <p:txBody>
          <a:bodyPr vert="horz" lIns="100806" tIns="50403" rIns="100806" bIns="50403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4017" fontAlgn="auto">
              <a:spcBef>
                <a:spcPts val="0"/>
              </a:spcBef>
              <a:spcAft>
                <a:spcPts val="0"/>
              </a:spcAft>
            </a:pPr>
            <a:fld id="{C6B7B3CB-E3BA-F74C-AB76-86EFC5843CD6}" type="slidenum">
              <a:rPr lang="fr-FR" sz="1102">
                <a:solidFill>
                  <a:prstClr val="white"/>
                </a:solidFill>
                <a:latin typeface="Calibri"/>
              </a:rPr>
              <a:pPr defTabSz="504017" fontAlgn="auto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fr-FR" sz="110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18832" y="5460832"/>
            <a:ext cx="6985775" cy="929964"/>
          </a:xfrm>
          <a:prstGeom prst="roundRect">
            <a:avLst/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defTabSz="504017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lang="fr-FR" sz="1764" b="1" i="1" u="sng" dirty="0">
                <a:solidFill>
                  <a:srgbClr val="F28E65"/>
                </a:solidFill>
                <a:latin typeface="Arial"/>
              </a:rPr>
              <a:t>Info</a:t>
            </a:r>
            <a:r>
              <a:rPr lang="fr-FR" sz="1764" b="1" kern="0" dirty="0">
                <a:solidFill>
                  <a:srgbClr val="FFFFFF"/>
                </a:solidFill>
                <a:latin typeface="Arial"/>
              </a:rPr>
              <a:t> </a:t>
            </a:r>
            <a:r>
              <a:rPr lang="fr-FR" sz="1764" kern="0" dirty="0">
                <a:solidFill>
                  <a:srgbClr val="FFFFFF"/>
                </a:solidFill>
                <a:latin typeface="Arial"/>
              </a:rPr>
              <a:t>: les parents sont également prévenus lorsqu’ils ont renseigné leur adresse mail et leur numéro de portable dans le dossier Parcoursup de leur enfant </a:t>
            </a:r>
          </a:p>
        </p:txBody>
      </p:sp>
      <p:sp>
        <p:nvSpPr>
          <p:cNvPr id="4" name="AutoShape 2" descr="Alerte Et Notifications EMAIL / SMS – ALLIANCE COMPUTER CONSULTANTS"/>
          <p:cNvSpPr>
            <a:spLocks noChangeAspect="1" noChangeArrowheads="1"/>
          </p:cNvSpPr>
          <p:nvPr/>
        </p:nvSpPr>
        <p:spPr bwMode="auto">
          <a:xfrm>
            <a:off x="155575" y="-822325"/>
            <a:ext cx="2019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Alerte Et Notifications EMAIL / SMS – ALLIANCE COMPUTER CONSULTANTS"/>
          <p:cNvSpPr>
            <a:spLocks noChangeAspect="1" noChangeArrowheads="1"/>
          </p:cNvSpPr>
          <p:nvPr/>
        </p:nvSpPr>
        <p:spPr bwMode="auto">
          <a:xfrm>
            <a:off x="307975" y="-669925"/>
            <a:ext cx="20193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815" y="2884712"/>
            <a:ext cx="2324100" cy="1971675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6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6" y="1392468"/>
            <a:ext cx="8748518" cy="707197"/>
          </a:xfrm>
          <a:prstGeom prst="rect">
            <a:avLst/>
          </a:prstGeom>
        </p:spPr>
      </p:pic>
      <p:sp>
        <p:nvSpPr>
          <p:cNvPr id="8" name="ZoneTexte 7">
            <a:hlinkClick r:id="rId3" action="ppaction://hlinksldjump"/>
          </p:cNvPr>
          <p:cNvSpPr txBox="1"/>
          <p:nvPr/>
        </p:nvSpPr>
        <p:spPr>
          <a:xfrm>
            <a:off x="2304008" y="2864576"/>
            <a:ext cx="4842413" cy="508793"/>
          </a:xfrm>
          <a:prstGeom prst="rect">
            <a:avLst/>
          </a:prstGeom>
          <a:solidFill>
            <a:srgbClr val="51BAAA"/>
          </a:solidFill>
        </p:spPr>
        <p:txBody>
          <a:bodyPr wrap="square" lIns="100630" tIns="50318" rIns="100630" bIns="50318" rtlCol="0">
            <a:spAutoFit/>
          </a:bodyPr>
          <a:lstStyle/>
          <a:p>
            <a:pPr defTabSz="1006377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</a:rPr>
              <a:t>Simulation 1 : plusieurs « Oui »</a:t>
            </a:r>
          </a:p>
        </p:txBody>
      </p:sp>
      <p:sp>
        <p:nvSpPr>
          <p:cNvPr id="9" name="ZoneTexte 8">
            <a:hlinkClick r:id="rId4" action="ppaction://hlinksldjump"/>
          </p:cNvPr>
          <p:cNvSpPr txBox="1"/>
          <p:nvPr/>
        </p:nvSpPr>
        <p:spPr>
          <a:xfrm>
            <a:off x="2352281" y="3563813"/>
            <a:ext cx="4824536" cy="508793"/>
          </a:xfrm>
          <a:prstGeom prst="rect">
            <a:avLst/>
          </a:prstGeom>
          <a:solidFill>
            <a:srgbClr val="51BAAA"/>
          </a:solidFill>
        </p:spPr>
        <p:txBody>
          <a:bodyPr wrap="square" lIns="100630" tIns="50318" rIns="100630" bIns="50318" rtlCol="0">
            <a:spAutoFit/>
          </a:bodyPr>
          <a:lstStyle/>
          <a:p>
            <a:pPr defTabSz="1006377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</a:rPr>
              <a:t>Simulation 2 : tout « En attente »</a:t>
            </a:r>
          </a:p>
        </p:txBody>
      </p:sp>
      <p:sp>
        <p:nvSpPr>
          <p:cNvPr id="10" name="ZoneTexte 9">
            <a:hlinkClick r:id="rId5" action="ppaction://hlinksldjump"/>
          </p:cNvPr>
          <p:cNvSpPr txBox="1"/>
          <p:nvPr/>
        </p:nvSpPr>
        <p:spPr>
          <a:xfrm>
            <a:off x="2304008" y="4318616"/>
            <a:ext cx="4824536" cy="508793"/>
          </a:xfrm>
          <a:prstGeom prst="rect">
            <a:avLst/>
          </a:prstGeom>
          <a:solidFill>
            <a:srgbClr val="51BAAA"/>
          </a:solidFill>
        </p:spPr>
        <p:txBody>
          <a:bodyPr wrap="square" lIns="100630" tIns="50318" rIns="100630" bIns="50318" rtlCol="0">
            <a:spAutoFit/>
          </a:bodyPr>
          <a:lstStyle/>
          <a:p>
            <a:pPr defTabSz="1006377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</a:rPr>
              <a:t>Simulation 3 : tout « Non »</a:t>
            </a:r>
          </a:p>
        </p:txBody>
      </p:sp>
      <p:sp>
        <p:nvSpPr>
          <p:cNvPr id="11" name="Bouton d'action : Fin 10">
            <a:hlinkClick r:id="rId3" action="ppaction://hlinksldjump" highlightClick="1"/>
          </p:cNvPr>
          <p:cNvSpPr/>
          <p:nvPr/>
        </p:nvSpPr>
        <p:spPr>
          <a:xfrm>
            <a:off x="7128544" y="2864576"/>
            <a:ext cx="504056" cy="508793"/>
          </a:xfrm>
          <a:prstGeom prst="actionButtonEnd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Bouton d'action : Fin 1">
            <a:hlinkClick r:id="rId4" action="ppaction://hlinksldjump" highlightClick="1"/>
          </p:cNvPr>
          <p:cNvSpPr/>
          <p:nvPr/>
        </p:nvSpPr>
        <p:spPr>
          <a:xfrm>
            <a:off x="7146421" y="3563813"/>
            <a:ext cx="486179" cy="508793"/>
          </a:xfrm>
          <a:prstGeom prst="actionButtonEnd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'action : Fin 2">
            <a:hlinkClick r:id="" action="ppaction://hlinkshowjump?jump=nextslide" highlightClick="1"/>
          </p:cNvPr>
          <p:cNvSpPr/>
          <p:nvPr/>
        </p:nvSpPr>
        <p:spPr>
          <a:xfrm>
            <a:off x="7128544" y="4338345"/>
            <a:ext cx="486179" cy="469333"/>
          </a:xfrm>
          <a:prstGeom prst="actionButtonEnd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87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5" y="1"/>
            <a:ext cx="3661788" cy="1001696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solidFill>
              <a:srgbClr val="51BAAA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314390" y="128290"/>
              <a:ext cx="5122725" cy="913472"/>
            </a:xfrm>
            <a:prstGeom prst="rect">
              <a:avLst/>
            </a:prstGeom>
            <a:solidFill>
              <a:srgbClr val="51BAA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sz="3200" b="1" i="1" dirty="0">
                  <a:solidFill>
                    <a:prstClr val="white"/>
                  </a:solidFill>
                  <a:cs typeface="Arial" charset="0"/>
                </a:rPr>
                <a:t>Simulation n°3</a:t>
              </a:r>
            </a:p>
            <a:p>
              <a:pPr defTabSz="448280" fontAlgn="auto" hangingPunct="0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45000"/>
                <a:defRPr/>
              </a:pPr>
              <a:r>
                <a:rPr lang="fr-FR" i="1" dirty="0">
                  <a:solidFill>
                    <a:prstClr val="white"/>
                  </a:solidFill>
                  <a:cs typeface="Arial" charset="0"/>
                </a:rPr>
                <a:t>Tout « Non »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60516" y="1160451"/>
            <a:ext cx="7350628" cy="439999"/>
          </a:xfrm>
          <a:prstGeom prst="rect">
            <a:avLst/>
          </a:prstGeom>
          <a:solidFill>
            <a:srgbClr val="0070C0"/>
          </a:solidFill>
        </p:spPr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27 mai : vous recevez les réponses à tous vos vœux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84621" y="2033594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484621" y="2642915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484621" y="3267674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484621" y="3902679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484628" y="4513368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484628" y="5172689"/>
            <a:ext cx="1270141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71117" y="2033594"/>
            <a:ext cx="342111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Henri IV, Paris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58115" y="2641600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97895" y="4513368"/>
            <a:ext cx="428238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Janson de </a:t>
            </a:r>
            <a:r>
              <a:rPr lang="fr-FR" dirty="0" err="1">
                <a:solidFill>
                  <a:prstClr val="white"/>
                </a:solidFill>
              </a:rPr>
              <a:t>Sailly</a:t>
            </a:r>
            <a:r>
              <a:rPr lang="fr-FR" dirty="0">
                <a:solidFill>
                  <a:prstClr val="white"/>
                </a:solidFill>
              </a:rPr>
              <a:t>, Paris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08992" y="3269031"/>
            <a:ext cx="428324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(Toulouse, Montpellier)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785576" y="3902679"/>
            <a:ext cx="270666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de Rennes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36047" y="5172689"/>
            <a:ext cx="405618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Paul Sabatier, Toulouse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465" y="58757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ZoneTexte 41"/>
          <p:cNvSpPr txBox="1"/>
          <p:nvPr/>
        </p:nvSpPr>
        <p:spPr>
          <a:xfrm>
            <a:off x="7411144" y="228003"/>
            <a:ext cx="2168522" cy="378444"/>
          </a:xfrm>
          <a:prstGeom prst="rect">
            <a:avLst/>
          </a:prstGeom>
          <a:solidFill>
            <a:srgbClr val="FC9908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 27 mai 2021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102004" y="1779144"/>
            <a:ext cx="3588486" cy="932442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Ce cas n’est possible que lorsque vous avez formulé uniquement des vœux sur des formations sélectives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5935307" y="3269024"/>
            <a:ext cx="4095083" cy="1872511"/>
          </a:xfrm>
          <a:prstGeom prst="roundRect">
            <a:avLst/>
          </a:prstGeom>
          <a:solidFill>
            <a:srgbClr val="2633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554" tIns="50226" rIns="39554" bIns="50226" anchor="ctr"/>
          <a:lstStyle/>
          <a:p>
            <a:pPr marL="237201" lvl="1" indent="0" algn="ctr" defTabSz="100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28E65"/>
                </a:solidFill>
              </a:rPr>
              <a:t>Après les épreuves du Bac      </a:t>
            </a:r>
            <a:r>
              <a:rPr lang="fr-FR" sz="2000" b="1" dirty="0">
                <a:solidFill>
                  <a:srgbClr val="F28E65"/>
                </a:solidFill>
              </a:rPr>
              <a:t>    </a:t>
            </a:r>
            <a:r>
              <a:rPr lang="fr-FR" b="1" dirty="0">
                <a:solidFill>
                  <a:srgbClr val="F28E65"/>
                </a:solidFill>
              </a:rPr>
              <a:t>votre inscription en </a:t>
            </a:r>
            <a:r>
              <a:rPr lang="fr-FR" b="1">
                <a:solidFill>
                  <a:srgbClr val="F28E65"/>
                </a:solidFill>
              </a:rPr>
              <a:t>phase complémentaire, </a:t>
            </a:r>
            <a:r>
              <a:rPr lang="fr-FR" b="1">
                <a:solidFill>
                  <a:srgbClr val="51BAAA"/>
                </a:solidFill>
              </a:rPr>
              <a:t> </a:t>
            </a:r>
            <a:r>
              <a:rPr lang="fr-FR" b="1" dirty="0">
                <a:solidFill>
                  <a:srgbClr val="51BAAA"/>
                </a:solidFill>
              </a:rPr>
              <a:t>vous pouvez solliciter la CAES (commission d’accès à l’enseignement supérieur)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>
                <a:solidFill>
                  <a:prstClr val="white"/>
                </a:solidFill>
              </a:rPr>
              <a:t>qui peut vous faire des propositions de formation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175602" y="6252672"/>
            <a:ext cx="3630370" cy="378444"/>
          </a:xfrm>
          <a:prstGeom prst="rect">
            <a:avLst/>
          </a:prstGeom>
          <a:solidFill>
            <a:srgbClr val="B71234"/>
          </a:solidFill>
          <a:ln w="76200"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AES, Rennes2, site de Saint Brieuc</a:t>
            </a:r>
          </a:p>
        </p:txBody>
      </p:sp>
      <p:cxnSp>
        <p:nvCxnSpPr>
          <p:cNvPr id="3" name="Connecteur droit avec flèche 2"/>
          <p:cNvCxnSpPr>
            <a:stCxn id="57" idx="2"/>
            <a:endCxn id="26" idx="0"/>
          </p:cNvCxnSpPr>
          <p:nvPr/>
        </p:nvCxnSpPr>
        <p:spPr>
          <a:xfrm>
            <a:off x="7982849" y="5141535"/>
            <a:ext cx="7938" cy="111113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à coins arrondis 31"/>
          <p:cNvSpPr/>
          <p:nvPr/>
        </p:nvSpPr>
        <p:spPr>
          <a:xfrm>
            <a:off x="139941" y="5764312"/>
            <a:ext cx="5694245" cy="1666798"/>
          </a:xfrm>
          <a:prstGeom prst="roundRect">
            <a:avLst/>
          </a:prstGeom>
          <a:solidFill>
            <a:srgbClr val="F28E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447" tIns="50226" rIns="100447" bIns="50226" anchor="ctr"/>
          <a:lstStyle/>
          <a:p>
            <a:pPr marL="237201" lvl="1" indent="0" algn="ctr" defTabSz="100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26338B"/>
                </a:solidFill>
              </a:rPr>
              <a:t>Les commissions d’accès à l’enseignement supérieur </a:t>
            </a:r>
            <a:r>
              <a:rPr lang="fr-FR" sz="1300" dirty="0">
                <a:solidFill>
                  <a:srgbClr val="26338B"/>
                </a:solidFill>
              </a:rPr>
              <a:t>(pilotées par les recteurs) </a:t>
            </a:r>
            <a:r>
              <a:rPr lang="fr-FR" b="1" dirty="0">
                <a:solidFill>
                  <a:srgbClr val="26338B"/>
                </a:solidFill>
              </a:rPr>
              <a:t>vont regarder le profil du bachelier et lui proposer d’autres formations </a:t>
            </a:r>
            <a:r>
              <a:rPr lang="fr-FR" dirty="0">
                <a:solidFill>
                  <a:srgbClr val="26338B"/>
                </a:solidFill>
              </a:rPr>
              <a:t>si possible similaires à ses choix et qu’il n’avait peut-être pas identifiées, y compris en dehors du secteur géographique initialement demandé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144768" y="7006730"/>
            <a:ext cx="431826" cy="402483"/>
          </a:xfrm>
        </p:spPr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75602" y="6628286"/>
            <a:ext cx="3636858" cy="385760"/>
          </a:xfrm>
          <a:prstGeom prst="rect">
            <a:avLst/>
          </a:prstGeom>
          <a:solidFill>
            <a:srgbClr val="51BAAA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prstClr val="white"/>
                </a:solidFill>
              </a:rPr>
              <a:t>Proposition CAES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8839537" y="3347789"/>
            <a:ext cx="521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28E65"/>
                </a:solidFill>
              </a:rPr>
              <a:t>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9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56" grpId="0" animBg="1"/>
      <p:bldP spid="57" grpId="0" animBg="1"/>
      <p:bldP spid="26" grpId="0" animBg="1"/>
      <p:bldP spid="32" grpId="0" animBg="1"/>
      <p:bldP spid="27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776" y="2553826"/>
            <a:ext cx="9519328" cy="2779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764" dirty="0">
              <a:solidFill>
                <a:srgbClr val="0C5076"/>
              </a:solidFill>
              <a:latin typeface="+mn-lt"/>
              <a:cs typeface="+mn-cs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764" dirty="0">
                <a:solidFill>
                  <a:srgbClr val="0C5076"/>
                </a:solidFill>
                <a:latin typeface="+mn-lt"/>
                <a:cs typeface="+mn-cs"/>
              </a:rPr>
              <a:t>Organisez tous vos vœux en attente par ordre de préférence puis activez le répondeur.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764" dirty="0">
                <a:solidFill>
                  <a:srgbClr val="0C5076"/>
                </a:solidFill>
                <a:latin typeface="+mn-lt"/>
                <a:cs typeface="+mn-cs"/>
              </a:rPr>
              <a:t>Dès qu’un vœu en attente se transforme en proposition d’admission, </a:t>
            </a:r>
            <a:r>
              <a:rPr lang="fr-FR" sz="1764" b="1" dirty="0">
                <a:solidFill>
                  <a:srgbClr val="0C5076"/>
                </a:solidFill>
                <a:latin typeface="+mn-lt"/>
                <a:cs typeface="+mn-cs"/>
              </a:rPr>
              <a:t>elle est acceptée automatiquement</a:t>
            </a:r>
            <a:r>
              <a:rPr lang="fr-FR" sz="1764" dirty="0">
                <a:solidFill>
                  <a:srgbClr val="0C5076"/>
                </a:solidFill>
                <a:latin typeface="+mn-lt"/>
                <a:cs typeface="+mn-cs"/>
              </a:rPr>
              <a:t> et remplace l'éventuelle proposition que vous avez déjà acceptée.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1764" dirty="0">
                <a:solidFill>
                  <a:srgbClr val="0C5076"/>
                </a:solidFill>
                <a:latin typeface="+mn-lt"/>
                <a:cs typeface="+mn-cs"/>
              </a:rPr>
              <a:t>Plus besoin de consulter votre dossier, votre choix est pris en compte automatiquement et vous recevez un SMS pour être informé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rgbClr val="FC9908"/>
                </a:solidFill>
                <a:latin typeface="+mn-lt"/>
                <a:cs typeface="+mn-cs"/>
              </a:rPr>
              <a:t>Votre liste de vœux en attente ordonnés est mise à jour en respectant votre ordre de préférence.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320" y="1259557"/>
            <a:ext cx="10008863" cy="423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dirty="0">
                <a:solidFill>
                  <a:srgbClr val="FC9908"/>
                </a:solidFill>
                <a:latin typeface="+mn-lt"/>
                <a:cs typeface="+mn-cs"/>
              </a:rPr>
              <a:t>Savez-vous que vous avez la possibilité d’activer le répondeur automatique</a:t>
            </a:r>
            <a:r>
              <a:rPr lang="fr-FR" sz="2000" b="1" dirty="0">
                <a:solidFill>
                  <a:srgbClr val="FC99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000" b="1" dirty="0">
                <a:solidFill>
                  <a:srgbClr val="FC9908"/>
                </a:solidFill>
                <a:latin typeface="+mn-lt"/>
                <a:cs typeface="+mn-cs"/>
              </a:rPr>
              <a:t>?</a:t>
            </a:r>
            <a:r>
              <a:rPr lang="fr-FR" sz="2000" b="1" dirty="0">
                <a:solidFill>
                  <a:srgbClr val="FC990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528144" y="183858"/>
            <a:ext cx="64087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fr-FR" sz="3200" b="1" i="1" dirty="0">
                <a:solidFill>
                  <a:srgbClr val="51BAAA"/>
                </a:solidFill>
                <a:cs typeface="Arial" charset="0"/>
              </a:rPr>
              <a:t>Le répondeur automatique</a:t>
            </a:r>
          </a:p>
          <a:p>
            <a:pPr algn="ctr">
              <a:spcBef>
                <a:spcPts val="0"/>
              </a:spcBef>
            </a:pPr>
            <a:r>
              <a:rPr lang="fr-FR" b="1" i="1" dirty="0">
                <a:solidFill>
                  <a:srgbClr val="B71234"/>
                </a:solidFill>
                <a:cs typeface="Arial" charset="0"/>
              </a:rPr>
              <a:t>À partir du 27 mai </a:t>
            </a:r>
          </a:p>
        </p:txBody>
      </p:sp>
      <p:sp>
        <p:nvSpPr>
          <p:cNvPr id="14" name="Rectangle avec flèche vers le bas 13"/>
          <p:cNvSpPr/>
          <p:nvPr/>
        </p:nvSpPr>
        <p:spPr>
          <a:xfrm>
            <a:off x="2159992" y="1835621"/>
            <a:ext cx="5998417" cy="1008112"/>
          </a:xfrm>
          <a:prstGeom prst="downArrowCallout">
            <a:avLst>
              <a:gd name="adj1" fmla="val 25000"/>
              <a:gd name="adj2" fmla="val 25000"/>
              <a:gd name="adj3" fmla="val 25907"/>
              <a:gd name="adj4" fmla="val 64977"/>
            </a:avLst>
          </a:prstGeom>
          <a:solidFill>
            <a:srgbClr val="FC990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rgbClr val="0C5076"/>
                </a:solidFill>
              </a:rPr>
              <a:t>Cette option vous permet de gagner en tranquillité :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370624" y="5459420"/>
            <a:ext cx="1440160" cy="1183284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73097" y="5824919"/>
            <a:ext cx="1404156" cy="37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</a:rPr>
              <a:t>A savoir !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943721" y="5724053"/>
            <a:ext cx="8136904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1600" b="1" dirty="0">
                <a:solidFill>
                  <a:srgbClr val="C00000"/>
                </a:solidFill>
              </a:rPr>
              <a:t>     Une fois que vous avez activé votre répondeur 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C5076"/>
                </a:solidFill>
                <a:latin typeface="+mn-lt"/>
                <a:cs typeface="+mn-cs"/>
              </a:rPr>
              <a:t>vous ne pouvez plus modifier l’ordre de vos vœux en attente.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C5076"/>
                </a:solidFill>
                <a:latin typeface="+mn-lt"/>
                <a:cs typeface="+mn-cs"/>
              </a:rPr>
              <a:t>vous pouvez désactiver le répondeur à tout moment, cette action est définitive.</a:t>
            </a: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6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873" y="1795242"/>
            <a:ext cx="9286875" cy="493463"/>
          </a:xfrm>
        </p:spPr>
        <p:txBody>
          <a:bodyPr/>
          <a:lstStyle/>
          <a:p>
            <a:r>
              <a:rPr lang="fr-FR" sz="2646"/>
              <a:t>Les solutions pour les candidats qui n’ont pas reçu de proposition d’admission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387903" y="2678039"/>
            <a:ext cx="9494822" cy="3787826"/>
          </a:xfrm>
        </p:spPr>
        <p:txBody>
          <a:bodyPr/>
          <a:lstStyle/>
          <a:p>
            <a:pPr lvl="0"/>
            <a:r>
              <a:rPr lang="fr-FR" sz="1764" b="1" dirty="0">
                <a:solidFill>
                  <a:srgbClr val="EC130E"/>
                </a:solidFill>
              </a:rPr>
              <a:t>&gt;</a:t>
            </a:r>
            <a:r>
              <a:rPr lang="fr-FR" sz="1764" b="1" dirty="0"/>
              <a:t> Dès le 27 mai 2021 </a:t>
            </a:r>
            <a:r>
              <a:rPr lang="fr-FR" sz="1764" dirty="0"/>
              <a:t>: les lycéens qui n'ont fait que des demandes en formations sélectives et qui n’ont reçu que des réponses négatives peuvent </a:t>
            </a:r>
            <a:r>
              <a:rPr lang="fr-FR" sz="1764" b="1" dirty="0">
                <a:solidFill>
                  <a:srgbClr val="ED7454"/>
                </a:solidFill>
              </a:rPr>
              <a:t>demander</a:t>
            </a:r>
            <a:r>
              <a:rPr lang="fr-FR" sz="1764" dirty="0">
                <a:solidFill>
                  <a:srgbClr val="ED7454"/>
                </a:solidFill>
              </a:rPr>
              <a:t> </a:t>
            </a:r>
            <a:r>
              <a:rPr lang="fr-FR" sz="1764" b="1" dirty="0">
                <a:solidFill>
                  <a:srgbClr val="ED7454"/>
                </a:solidFill>
              </a:rPr>
              <a:t>un accompagnement individuel ou collectif au lycée ou dans un CIO</a:t>
            </a:r>
            <a:r>
              <a:rPr lang="fr-FR" sz="1764" dirty="0">
                <a:solidFill>
                  <a:srgbClr val="ED7454"/>
                </a:solidFill>
              </a:rPr>
              <a:t> </a:t>
            </a:r>
            <a:r>
              <a:rPr lang="fr-FR" sz="1764" b="1" dirty="0">
                <a:solidFill>
                  <a:srgbClr val="ED7454"/>
                </a:solidFill>
              </a:rPr>
              <a:t>pour définir un nouveau projet d’orientation et préparer la phase complémentaire</a:t>
            </a:r>
          </a:p>
          <a:p>
            <a:pPr lvl="0"/>
            <a:endParaRPr lang="fr-FR" sz="882" dirty="0"/>
          </a:p>
          <a:p>
            <a:pPr lvl="0"/>
            <a:r>
              <a:rPr lang="fr-FR" sz="1764" b="1" dirty="0">
                <a:solidFill>
                  <a:srgbClr val="EC130E"/>
                </a:solidFill>
              </a:rPr>
              <a:t>&gt;</a:t>
            </a:r>
            <a:r>
              <a:rPr lang="fr-FR" sz="1764" b="1" dirty="0"/>
              <a:t> Du 16 juin au 16 septembre 2021 </a:t>
            </a:r>
            <a:r>
              <a:rPr lang="fr-FR" sz="1764" dirty="0"/>
              <a:t>: pendant la </a:t>
            </a:r>
            <a:r>
              <a:rPr lang="fr-FR" sz="1764" b="1" dirty="0">
                <a:solidFill>
                  <a:srgbClr val="ED7454"/>
                </a:solidFill>
              </a:rPr>
              <a:t>phase complémentaire</a:t>
            </a:r>
            <a:r>
              <a:rPr lang="fr-FR" sz="1764" dirty="0"/>
              <a:t>, les lycéens peuvent </a:t>
            </a:r>
            <a:r>
              <a:rPr lang="fr-FR" sz="1764" b="1" dirty="0">
                <a:solidFill>
                  <a:srgbClr val="ED7454"/>
                </a:solidFill>
              </a:rPr>
              <a:t>formuler jusqu’à 10 nouveaux vœux dans des formations disposant de places vacantes</a:t>
            </a:r>
          </a:p>
          <a:p>
            <a:pPr lvl="0"/>
            <a:endParaRPr lang="fr-FR" sz="882" dirty="0"/>
          </a:p>
          <a:p>
            <a:pPr lvl="0"/>
            <a:r>
              <a:rPr lang="fr-FR" sz="1764" b="1" dirty="0">
                <a:solidFill>
                  <a:srgbClr val="EC130E"/>
                </a:solidFill>
              </a:rPr>
              <a:t>&gt; </a:t>
            </a:r>
            <a:r>
              <a:rPr lang="fr-FR" sz="1764" b="1" dirty="0"/>
              <a:t>A partir du 2 juillet 2021 </a:t>
            </a:r>
            <a:r>
              <a:rPr lang="fr-FR" sz="1764" dirty="0"/>
              <a:t>: les candidats peuvent solliciter depuis leur dossier </a:t>
            </a:r>
            <a:r>
              <a:rPr lang="fr-FR" sz="1764" b="1" dirty="0">
                <a:solidFill>
                  <a:srgbClr val="ED7454"/>
                </a:solidFill>
              </a:rPr>
              <a:t>l’accompagnement de la Commission d’Accès à l’Enseignement Supérieur</a:t>
            </a:r>
            <a:r>
              <a:rPr lang="fr-FR" sz="1764" dirty="0">
                <a:solidFill>
                  <a:srgbClr val="ED7454"/>
                </a:solidFill>
              </a:rPr>
              <a:t> </a:t>
            </a:r>
            <a:r>
              <a:rPr lang="fr-FR" sz="1764" b="1" dirty="0">
                <a:solidFill>
                  <a:srgbClr val="ED7454"/>
                </a:solidFill>
              </a:rPr>
              <a:t>(CAES) </a:t>
            </a:r>
            <a:r>
              <a:rPr lang="fr-FR" sz="1764" dirty="0"/>
              <a:t>de leur académie : elle étudie leur dossier et les aide à trouver une formation au plus près de leur projet en fonction des places disponibles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43768" y="7020197"/>
            <a:ext cx="1289844" cy="277665"/>
          </a:xfrm>
        </p:spPr>
        <p:txBody>
          <a:bodyPr/>
          <a:lstStyle/>
          <a:p>
            <a:pPr algn="r" defTabSz="1008035" fontAlgn="auto">
              <a:spcBef>
                <a:spcPts val="0"/>
              </a:spcBef>
              <a:spcAft>
                <a:spcPts val="0"/>
              </a:spcAft>
            </a:pPr>
            <a:r>
              <a:rPr lang="fr-FR" cap="all">
                <a:solidFill>
                  <a:srgbClr val="000000"/>
                </a:solidFill>
                <a:latin typeface="Arial"/>
                <a:cs typeface="+mn-cs"/>
              </a:rPr>
              <a:t>29/04/2021/SAIO/BB</a:t>
            </a:r>
            <a:endParaRPr lang="fr-FR" cap="all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072759" y="7030564"/>
            <a:ext cx="591517" cy="529111"/>
          </a:xfrm>
        </p:spPr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736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0192" y="395461"/>
            <a:ext cx="5400601" cy="46746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fr-FR" dirty="0"/>
              <a:t>Si vous avez des questions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14484" y="1115541"/>
            <a:ext cx="9413281" cy="507526"/>
          </a:xfrm>
          <a:solidFill>
            <a:srgbClr val="FC9908"/>
          </a:solidFill>
        </p:spPr>
        <p:txBody>
          <a:bodyPr/>
          <a:lstStyle/>
          <a:p>
            <a:pPr algn="ctr"/>
            <a:r>
              <a:rPr lang="fr-FR" sz="2800" b="1" dirty="0"/>
              <a:t> </a:t>
            </a:r>
            <a:r>
              <a:rPr lang="fr-FR" sz="2400" b="1" dirty="0"/>
              <a:t>La rubrique « contact » à partir de votre dossier</a:t>
            </a:r>
          </a:p>
          <a:p>
            <a:endParaRPr lang="fr-FR" sz="2800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29/04/2021/SAIO/BB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8712720" y="3163073"/>
            <a:ext cx="879549" cy="219155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>
                <a:solidFill>
                  <a:schemeClr val="tx1"/>
                </a:solidFill>
              </a:rPr>
              <a:t>Prénom Nom</a:t>
            </a:r>
            <a:endParaRPr lang="fr-FR" sz="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6111"/>
          <a:stretch/>
        </p:blipFill>
        <p:spPr>
          <a:xfrm>
            <a:off x="346871" y="1651812"/>
            <a:ext cx="9487446" cy="3456384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>
            <a:off x="8208664" y="1507026"/>
            <a:ext cx="378577" cy="5735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1"/>
          <p:cNvSpPr/>
          <p:nvPr/>
        </p:nvSpPr>
        <p:spPr>
          <a:xfrm>
            <a:off x="8374432" y="2055359"/>
            <a:ext cx="501715" cy="3520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 bwMode="gray">
          <a:xfrm>
            <a:off x="5276802" y="6166505"/>
            <a:ext cx="4228006" cy="813939"/>
          </a:xfrm>
          <a:prstGeom prst="rect">
            <a:avLst/>
          </a:prstGeom>
          <a:solidFill>
            <a:srgbClr val="33CC33"/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0" algn="l" defTabSz="100803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51"/>
              </a:spcAft>
              <a:buFont typeface="Arial" pitchFamily="34" charset="0"/>
              <a:buNone/>
              <a:defRPr sz="1158" b="0" kern="1200">
                <a:solidFill>
                  <a:srgbClr val="0C5076"/>
                </a:solidFill>
                <a:latin typeface="+mn-lt"/>
                <a:ea typeface="+mn-ea"/>
                <a:cs typeface="+mn-cs"/>
              </a:defRPr>
            </a:lvl1pPr>
            <a:lvl2pPr marL="277805" indent="-79373" algn="l" defTabSz="1008035" rtl="0" eaLnBrk="1" latinLnBrk="0" hangingPunct="1">
              <a:lnSpc>
                <a:spcPct val="100000"/>
              </a:lnSpc>
              <a:spcBef>
                <a:spcPts val="661"/>
              </a:spcBef>
              <a:spcAft>
                <a:spcPts val="661"/>
              </a:spcAft>
              <a:buFont typeface="Arial" pitchFamily="34" charset="0"/>
              <a:buChar char="•"/>
              <a:defRPr sz="104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623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74669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8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2787" indent="-79373" algn="l" defTabSz="1008035" rtl="0" eaLnBrk="1" latinLnBrk="0" hangingPunct="1">
              <a:lnSpc>
                <a:spcPct val="100000"/>
              </a:lnSpc>
              <a:spcBef>
                <a:spcPts val="110"/>
              </a:spcBef>
              <a:spcAft>
                <a:spcPts val="110"/>
              </a:spcAft>
              <a:buSzPct val="100000"/>
              <a:buFont typeface="Arial" pitchFamily="34" charset="0"/>
              <a:buChar char="•"/>
              <a:defRPr sz="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2095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6112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0130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4147" indent="-252009" algn="l" defTabSz="100803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fr-FR" sz="2000" b="1" dirty="0">
                <a:solidFill>
                  <a:schemeClr val="bg1"/>
                </a:solidFill>
              </a:rPr>
              <a:t>      Service &amp; appel </a:t>
            </a:r>
          </a:p>
          <a:p>
            <a:pPr fontAlgn="auto"/>
            <a:r>
              <a:rPr lang="fr-FR" sz="2000" b="1" dirty="0">
                <a:solidFill>
                  <a:schemeClr val="bg1"/>
                </a:solidFill>
              </a:rPr>
              <a:t>      gratuits</a:t>
            </a:r>
          </a:p>
        </p:txBody>
      </p:sp>
      <p:sp>
        <p:nvSpPr>
          <p:cNvPr id="25" name="Pentagone 24"/>
          <p:cNvSpPr/>
          <p:nvPr/>
        </p:nvSpPr>
        <p:spPr>
          <a:xfrm>
            <a:off x="346871" y="6190984"/>
            <a:ext cx="5345908" cy="78946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503808" y="6324104"/>
            <a:ext cx="4772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CC33"/>
                </a:solidFill>
              </a:rPr>
              <a:t>Un numéro vert   </a:t>
            </a:r>
            <a:r>
              <a:rPr lang="fr-FR" sz="2800" b="1" dirty="0">
                <a:solidFill>
                  <a:srgbClr val="33CC33"/>
                </a:solidFill>
              </a:rPr>
              <a:t>0 800 400 070</a:t>
            </a:r>
          </a:p>
        </p:txBody>
      </p:sp>
      <p:sp>
        <p:nvSpPr>
          <p:cNvPr id="27" name="Rectangle 26"/>
          <p:cNvSpPr/>
          <p:nvPr/>
        </p:nvSpPr>
        <p:spPr>
          <a:xfrm rot="1369496">
            <a:off x="7200552" y="5352583"/>
            <a:ext cx="432048" cy="543745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 rot="1301282">
            <a:off x="7171624" y="5147989"/>
            <a:ext cx="528959" cy="9085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Connecteur 28"/>
          <p:cNvSpPr/>
          <p:nvPr/>
        </p:nvSpPr>
        <p:spPr>
          <a:xfrm>
            <a:off x="7560592" y="5252982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30"/>
          <p:cNvCxnSpPr/>
          <p:nvPr/>
        </p:nvCxnSpPr>
        <p:spPr>
          <a:xfrm flipH="1" flipV="1">
            <a:off x="7155255" y="5898196"/>
            <a:ext cx="235550" cy="87501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ulle ronde 42"/>
          <p:cNvSpPr/>
          <p:nvPr/>
        </p:nvSpPr>
        <p:spPr>
          <a:xfrm>
            <a:off x="2808064" y="5364013"/>
            <a:ext cx="648072" cy="432048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Bulle ronde 43"/>
          <p:cNvSpPr/>
          <p:nvPr/>
        </p:nvSpPr>
        <p:spPr>
          <a:xfrm>
            <a:off x="3196392" y="5413251"/>
            <a:ext cx="648072" cy="432048"/>
          </a:xfrm>
          <a:prstGeom prst="wedgeEllipseCallout">
            <a:avLst>
              <a:gd name="adj1" fmla="val 41249"/>
              <a:gd name="adj2" fmla="val 81548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2963550" y="5424085"/>
            <a:ext cx="28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CC33"/>
                </a:solidFill>
              </a:rPr>
              <a:t>?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367009" y="5439789"/>
            <a:ext cx="28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3CC33"/>
                </a:solidFill>
              </a:rPr>
              <a:t>?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42080" y="2134298"/>
            <a:ext cx="735533" cy="2590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7560592" y="3519373"/>
            <a:ext cx="2117021" cy="1671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52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1"/>
          <p:cNvGrpSpPr>
            <a:grpSpLocks/>
          </p:cNvGrpSpPr>
          <p:nvPr/>
        </p:nvGrpSpPr>
        <p:grpSpPr bwMode="auto">
          <a:xfrm>
            <a:off x="3" y="0"/>
            <a:ext cx="10080621" cy="1095815"/>
            <a:chOff x="-2" y="2381"/>
            <a:chExt cx="5508625" cy="1208088"/>
          </a:xfrm>
          <a:solidFill>
            <a:srgbClr val="00549F"/>
          </a:solidFill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-2" y="2381"/>
              <a:ext cx="5508625" cy="1208088"/>
            </a:xfrm>
            <a:prstGeom prst="foldedCorner">
              <a:avLst>
                <a:gd name="adj" fmla="val 12500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srgbClr val="000000">
                  <a:alpha val="39999"/>
                </a:srgbClr>
              </a:outerShdw>
            </a:effectLst>
            <a:extLst/>
          </p:spPr>
          <p:txBody>
            <a:bodyPr wrap="none" lIns="82945" tIns="41473" rIns="82945" bIns="41473" anchor="ctr"/>
            <a:lstStyle/>
            <a:p>
              <a:pPr defTabSz="44828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278827" y="51840"/>
              <a:ext cx="5122725" cy="10857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1004709" fontAlgn="auto">
                <a:spcBef>
                  <a:spcPts val="0"/>
                </a:spcBef>
                <a:spcAft>
                  <a:spcPts val="0"/>
                </a:spcAft>
              </a:pPr>
              <a:r>
                <a:rPr lang="fr-FR" sz="3200" dirty="0">
                  <a:solidFill>
                    <a:prstClr val="white"/>
                  </a:solidFill>
                  <a:latin typeface="Calibri"/>
                </a:rPr>
                <a:t>Les différents types de réponse des établissements</a:t>
              </a:r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354089" y="340139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354089" y="1457177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354086" y="4337497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354088" y="2465289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Oui-Si *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015976" y="1455655"/>
            <a:ext cx="7920880" cy="3784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réponse de la formation : « oui ». C’est une proposition d’admission 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015975" y="2465289"/>
            <a:ext cx="7920881" cy="655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réponse de la formation : « oui-si ». C’est une proposition d’admission conditionnée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015976" y="3401393"/>
            <a:ext cx="7920880" cy="3784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réponse de la formation : « oui » ou « oui-si » mais actuellement en liste d’attente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022421" y="4337497"/>
            <a:ext cx="7914435" cy="6554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pc="-10" dirty="0">
                <a:solidFill>
                  <a:srgbClr val="26338B"/>
                </a:solidFill>
                <a:latin typeface="Calibri"/>
              </a:rPr>
              <a:t>réponse de la formation : « non ». La commission d’examen n’a pas retenu votre dossier 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54086" y="5156387"/>
            <a:ext cx="1428909" cy="378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xxx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027854" y="5149311"/>
            <a:ext cx="7914434" cy="3784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srgbClr val="26338B"/>
                </a:solidFill>
                <a:latin typeface="Calibri"/>
              </a:rPr>
              <a:t>Votre position sur la liste supplémentaire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Organigramme : Alternative 1"/>
          <p:cNvSpPr/>
          <p:nvPr/>
        </p:nvSpPr>
        <p:spPr>
          <a:xfrm>
            <a:off x="326350" y="5975277"/>
            <a:ext cx="9530602" cy="132379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*La réponse « Oui-si » signifie que vous êtes accepté dans la formation à condition de suivre un parcours de réussite adapté à votre profil (remise à niveau, soutien, tutorat…). Ce parcours de réussite vous est proposé par la formation afin de consolider ou de renforcer certaines compétences nécessaires pour vous permettre de réussir vos études supérieures</a:t>
            </a:r>
          </a:p>
        </p:txBody>
      </p:sp>
    </p:spTree>
    <p:extLst>
      <p:ext uri="{BB962C8B-B14F-4D97-AF65-F5344CB8AC3E}">
        <p14:creationId xmlns:p14="http://schemas.microsoft.com/office/powerpoint/2010/main" val="40930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4"/>
          </p:nvPr>
        </p:nvSpPr>
        <p:spPr>
          <a:xfrm>
            <a:off x="215776" y="1577326"/>
            <a:ext cx="9683752" cy="1122392"/>
          </a:xfrm>
        </p:spPr>
        <p:txBody>
          <a:bodyPr/>
          <a:lstStyle/>
          <a:p>
            <a:pPr algn="ctr" defTabSz="504017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endParaRPr lang="fr-FR" sz="1984" b="1" dirty="0">
              <a:solidFill>
                <a:srgbClr val="F28E65"/>
              </a:solidFill>
            </a:endParaRPr>
          </a:p>
          <a:p>
            <a:pPr marL="691274" lvl="1" indent="-187257" defTabSz="504017">
              <a:spcBef>
                <a:spcPct val="20000"/>
              </a:spcBef>
              <a:spcAft>
                <a:spcPts val="0"/>
              </a:spcAft>
              <a:buClr>
                <a:srgbClr val="ED7454"/>
              </a:buClr>
            </a:pPr>
            <a:r>
              <a:rPr lang="fr-FR" sz="1984" b="1" dirty="0">
                <a:solidFill>
                  <a:srgbClr val="ED7454"/>
                </a:solidFill>
              </a:rPr>
              <a:t>Propositions reçues le 27 mai 2021 </a:t>
            </a:r>
            <a:r>
              <a:rPr lang="fr-FR" sz="1984" b="1" dirty="0">
                <a:solidFill>
                  <a:srgbClr val="0C5076"/>
                </a:solidFill>
              </a:rPr>
              <a:t>:</a:t>
            </a:r>
            <a:r>
              <a:rPr lang="fr-FR" sz="1984" b="1" dirty="0">
                <a:solidFill>
                  <a:srgbClr val="ED7454"/>
                </a:solidFill>
              </a:rPr>
              <a:t> </a:t>
            </a:r>
            <a:r>
              <a:rPr lang="fr-FR" sz="1984" b="1" dirty="0">
                <a:solidFill>
                  <a:srgbClr val="3D566E"/>
                </a:solidFill>
              </a:rPr>
              <a:t>vous avez 5 jours pour répondre (J+4)</a:t>
            </a:r>
          </a:p>
          <a:p>
            <a:pPr marL="691274" lvl="1" indent="-187257" defTabSz="504017">
              <a:spcBef>
                <a:spcPct val="20000"/>
              </a:spcBef>
              <a:spcAft>
                <a:spcPts val="0"/>
              </a:spcAft>
              <a:buClr>
                <a:srgbClr val="ED7454"/>
              </a:buClr>
            </a:pPr>
            <a:endParaRPr lang="fr-FR" sz="1984" b="1" dirty="0">
              <a:solidFill>
                <a:srgbClr val="3D566E"/>
              </a:solidFill>
            </a:endParaRPr>
          </a:p>
          <a:p>
            <a:pPr marL="504017" lvl="1" indent="0" defTabSz="504017">
              <a:spcBef>
                <a:spcPct val="20000"/>
              </a:spcBef>
              <a:spcAft>
                <a:spcPts val="0"/>
              </a:spcAft>
              <a:buClr>
                <a:srgbClr val="ED7454"/>
              </a:buClr>
              <a:buNone/>
            </a:pPr>
            <a:endParaRPr lang="fr-FR" sz="1984" b="1" dirty="0">
              <a:solidFill>
                <a:srgbClr val="3D566E"/>
              </a:solidFill>
            </a:endParaRPr>
          </a:p>
          <a:p>
            <a:pPr marL="691274" lvl="1" indent="-187257" defTabSz="504017">
              <a:spcBef>
                <a:spcPct val="20000"/>
              </a:spcBef>
              <a:spcAft>
                <a:spcPts val="0"/>
              </a:spcAft>
              <a:buClr>
                <a:srgbClr val="ED7454"/>
              </a:buClr>
            </a:pPr>
            <a:r>
              <a:rPr lang="fr-FR" sz="1984" b="1" dirty="0">
                <a:solidFill>
                  <a:srgbClr val="ED7454"/>
                </a:solidFill>
              </a:rPr>
              <a:t>Propositions reçues à partir du 28 mai 2021 </a:t>
            </a:r>
            <a:r>
              <a:rPr lang="fr-FR" sz="1984" b="1" dirty="0">
                <a:solidFill>
                  <a:srgbClr val="3D566E"/>
                </a:solidFill>
              </a:rPr>
              <a:t>: vous avez 3 jours pour répondre (J+2)</a:t>
            </a:r>
            <a:endParaRPr lang="fr-FR" sz="1984" dirty="0">
              <a:solidFill>
                <a:srgbClr val="3D566E"/>
              </a:solidFill>
            </a:endParaRPr>
          </a:p>
          <a:p>
            <a:pPr marL="504017" lvl="1" indent="0" defTabSz="504017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None/>
            </a:pPr>
            <a:endParaRPr lang="fr-FR" sz="2205" dirty="0">
              <a:solidFill>
                <a:srgbClr val="3D566E"/>
              </a:solidFill>
              <a:latin typeface="Calibri"/>
            </a:endParaRPr>
          </a:p>
          <a:p>
            <a:pPr marL="691274" lvl="1" indent="-187257" defTabSz="504017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Font typeface="Arial-ItalicMT" charset="0"/>
              <a:buChar char="&gt;"/>
            </a:pPr>
            <a:endParaRPr lang="fr-FR" sz="2205" dirty="0">
              <a:solidFill>
                <a:srgbClr val="3D566E"/>
              </a:solidFill>
              <a:latin typeface="Calibri"/>
            </a:endParaRPr>
          </a:p>
          <a:p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15776" y="4931965"/>
            <a:ext cx="9697152" cy="1440160"/>
          </a:xfrm>
          <a:prstGeom prst="roundRect">
            <a:avLst>
              <a:gd name="adj" fmla="val 18783"/>
            </a:avLst>
          </a:prstGeom>
          <a:solidFill>
            <a:srgbClr val="0C5076"/>
          </a:solidFill>
          <a:ln>
            <a:noFill/>
          </a:ln>
          <a:effectLst>
            <a:outerShdw blurRad="50800" dist="38100" dir="2700000" algn="tl" rotWithShape="0">
              <a:prstClr val="black">
                <a:alpha val="5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806" tIns="50403" rIns="100806" bIns="50403" anchor="ctr"/>
          <a:lstStyle/>
          <a:p>
            <a:pPr algn="ctr"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84" dirty="0">
                <a:solidFill>
                  <a:srgbClr val="FFFFFF"/>
                </a:solidFill>
                <a:latin typeface="Arial"/>
              </a:rPr>
              <a:t>A savoir : </a:t>
            </a:r>
            <a:r>
              <a:rPr lang="fr-FR" sz="1764" dirty="0">
                <a:solidFill>
                  <a:srgbClr val="FFFFFF"/>
                </a:solidFill>
                <a:latin typeface="Arial"/>
              </a:rPr>
              <a:t> </a:t>
            </a:r>
          </a:p>
          <a:p>
            <a:pPr defTabSz="10080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764" dirty="0">
                <a:solidFill>
                  <a:srgbClr val="FFFFFF"/>
                </a:solidFill>
                <a:latin typeface="Arial"/>
              </a:rPr>
              <a:t>Les dates limites pour accepter ou refuser une proposition sont affichées clairement dans votre dossier </a:t>
            </a:r>
            <a:r>
              <a:rPr lang="fr-FR" sz="1764" dirty="0" err="1">
                <a:solidFill>
                  <a:srgbClr val="FFFFFF"/>
                </a:solidFill>
                <a:latin typeface="Arial"/>
              </a:rPr>
              <a:t>Parcoursup</a:t>
            </a:r>
            <a:r>
              <a:rPr lang="fr-FR" sz="1764" dirty="0">
                <a:solidFill>
                  <a:srgbClr val="FFFFFF"/>
                </a:solidFill>
                <a:latin typeface="Arial"/>
              </a:rPr>
              <a:t>.  Si vous ne répondez pas dans les délais, la proposition d’admission est supprimée.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78321" y="166502"/>
            <a:ext cx="7992888" cy="764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504017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984" b="1" dirty="0">
                <a:solidFill>
                  <a:srgbClr val="0C5076"/>
                </a:solidFill>
                <a:latin typeface="Arial"/>
                <a:cs typeface="+mn-cs"/>
              </a:rPr>
              <a:t>Les délais à respecter </a:t>
            </a:r>
          </a:p>
          <a:p>
            <a:pPr lvl="0" algn="ctr" defTabSz="504017" fontAlgn="auto"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fr-FR" sz="1984" b="1" dirty="0">
                <a:solidFill>
                  <a:srgbClr val="3D566E"/>
                </a:solidFill>
                <a:latin typeface="Arial"/>
                <a:cs typeface="+mn-cs"/>
              </a:rPr>
              <a:t>pour accepter ou refuser une proposition d’admission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/>
        </p:nvSpPr>
        <p:spPr>
          <a:xfrm>
            <a:off x="425941" y="1954009"/>
            <a:ext cx="9445625" cy="513084"/>
          </a:xfrm>
          <a:prstGeom prst="rect">
            <a:avLst/>
          </a:prstGeom>
        </p:spPr>
        <p:txBody>
          <a:bodyPr vert="horz" lIns="100806" tIns="50403" rIns="100806" bIns="50403" rtlCol="0">
            <a:no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04017">
              <a:buNone/>
              <a:defRPr/>
            </a:pPr>
            <a:endParaRPr lang="fr-FR" sz="1543" b="1" dirty="0">
              <a:latin typeface="Calibri"/>
            </a:endParaRPr>
          </a:p>
          <a:p>
            <a:pPr marL="196007" indent="-196007" defTabSz="504017">
              <a:defRPr/>
            </a:pPr>
            <a:r>
              <a:rPr lang="fr-FR" sz="1543" b="1" dirty="0">
                <a:solidFill>
                  <a:srgbClr val="0C5076"/>
                </a:solidFill>
                <a:latin typeface="Calibri"/>
              </a:rPr>
              <a:t>Formation sélective (BTS, BUT, classe prépa, IFSI, écoles, …) </a:t>
            </a:r>
            <a:endParaRPr lang="fr-FR" sz="1543" dirty="0">
              <a:solidFill>
                <a:srgbClr val="0C5076"/>
              </a:solidFill>
              <a:latin typeface="Calibri"/>
            </a:endParaRPr>
          </a:p>
          <a:p>
            <a:pPr marL="0" indent="0" defTabSz="504017">
              <a:buNone/>
              <a:defRPr/>
            </a:pPr>
            <a:endParaRPr lang="fr-FR" sz="1158" b="1" dirty="0">
              <a:latin typeface="Calibri"/>
            </a:endParaRPr>
          </a:p>
          <a:p>
            <a:pPr marL="196007" indent="-196007" defTabSz="504017">
              <a:defRPr/>
            </a:pPr>
            <a:endParaRPr lang="fr-FR" sz="1158" b="1" dirty="0">
              <a:latin typeface="Calibri"/>
            </a:endParaRPr>
          </a:p>
          <a:p>
            <a:pPr marL="196007" indent="-196007" defTabSz="504017">
              <a:defRPr/>
            </a:pPr>
            <a:endParaRPr lang="fr-FR" sz="1158" dirty="0">
              <a:latin typeface="Calibri"/>
            </a:endParaRPr>
          </a:p>
          <a:p>
            <a:pPr marL="196007" indent="-196007" defTabSz="504017">
              <a:defRPr/>
            </a:pPr>
            <a:endParaRPr lang="fr-FR" sz="1158" dirty="0">
              <a:latin typeface="Calibri"/>
            </a:endParaRPr>
          </a:p>
        </p:txBody>
      </p:sp>
      <p:sp>
        <p:nvSpPr>
          <p:cNvPr id="8" name="Espace réservé du numéro de diapositive 3"/>
          <p:cNvSpPr txBox="1">
            <a:spLocks/>
          </p:cNvSpPr>
          <p:nvPr/>
        </p:nvSpPr>
        <p:spPr>
          <a:xfrm>
            <a:off x="9194325" y="6299331"/>
            <a:ext cx="411795" cy="288018"/>
          </a:xfrm>
          <a:prstGeom prst="rect">
            <a:avLst/>
          </a:prstGeom>
        </p:spPr>
        <p:txBody>
          <a:bodyPr vert="horz" lIns="100806" tIns="50403" rIns="100806" bIns="50403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04017" fontAlgn="auto">
              <a:spcBef>
                <a:spcPts val="0"/>
              </a:spcBef>
              <a:spcAft>
                <a:spcPts val="0"/>
              </a:spcAft>
            </a:pPr>
            <a:fld id="{C6B7B3CB-E3BA-F74C-AB76-86EFC5843CD6}" type="slidenum">
              <a:rPr lang="fr-FR" sz="992">
                <a:solidFill>
                  <a:prstClr val="white"/>
                </a:solidFill>
                <a:latin typeface="Calibri"/>
              </a:rPr>
              <a:pPr defTabSz="504017" fontAlgn="auto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fr-FR" sz="99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489345" y="2589080"/>
            <a:ext cx="2929682" cy="358772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>
                <a:solidFill>
                  <a:prstClr val="white"/>
                </a:solidFill>
                <a:latin typeface="Calibri"/>
                <a:cs typeface="+mn-cs"/>
              </a:rPr>
              <a:t>OUI (proposition d’admission)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496345" y="3157863"/>
            <a:ext cx="2929682" cy="357022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>
                <a:solidFill>
                  <a:prstClr val="white"/>
                </a:solidFill>
                <a:latin typeface="Calibri"/>
                <a:cs typeface="+mn-cs"/>
              </a:rPr>
              <a:t>En attente d’une place</a:t>
            </a:r>
          </a:p>
        </p:txBody>
      </p: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2745923" y="2881348"/>
            <a:ext cx="778798" cy="2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504017" eaLnBrk="1" fontAlgn="auto" hangingPunct="1"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fr-FR" altLang="fr-FR" sz="1323" b="1" kern="0">
                <a:solidFill>
                  <a:srgbClr val="3D566E"/>
                </a:solidFill>
                <a:cs typeface="+mn-cs"/>
              </a:rPr>
              <a:t>ou</a:t>
            </a:r>
          </a:p>
        </p:txBody>
      </p:sp>
      <p:sp>
        <p:nvSpPr>
          <p:cNvPr id="12" name="Flèche droite 11"/>
          <p:cNvSpPr/>
          <p:nvPr/>
        </p:nvSpPr>
        <p:spPr>
          <a:xfrm>
            <a:off x="4559033" y="2667835"/>
            <a:ext cx="740295" cy="227514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64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423585" y="2634581"/>
            <a:ext cx="4087813" cy="357188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 dirty="0">
                <a:solidFill>
                  <a:srgbClr val="3D566E"/>
                </a:solidFill>
                <a:latin typeface="Calibri"/>
                <a:cs typeface="+mn-cs"/>
              </a:rPr>
              <a:t>Le candidat accepte la proposition ou y renonce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496345" y="3714398"/>
            <a:ext cx="2929682" cy="35702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>
                <a:solidFill>
                  <a:srgbClr val="3D566E"/>
                </a:solidFill>
                <a:latin typeface="Calibri"/>
                <a:cs typeface="+mn-cs"/>
              </a:rPr>
              <a:t>Non</a:t>
            </a:r>
          </a:p>
        </p:txBody>
      </p:sp>
      <p:sp>
        <p:nvSpPr>
          <p:cNvPr id="16" name="ZoneTexte 35"/>
          <p:cNvSpPr txBox="1">
            <a:spLocks noChangeArrowheads="1"/>
          </p:cNvSpPr>
          <p:nvPr/>
        </p:nvSpPr>
        <p:spPr bwMode="auto">
          <a:xfrm>
            <a:off x="2745923" y="3437882"/>
            <a:ext cx="778798" cy="2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504017" eaLnBrk="1" fontAlgn="auto" hangingPunct="1"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fr-FR" altLang="fr-FR" sz="1323" b="1" kern="0">
                <a:solidFill>
                  <a:srgbClr val="3D566E"/>
                </a:solidFill>
                <a:cs typeface="+mn-cs"/>
              </a:rPr>
              <a:t>ou</a:t>
            </a:r>
          </a:p>
        </p:txBody>
      </p:sp>
      <p:sp>
        <p:nvSpPr>
          <p:cNvPr id="18" name="Flèche droite 17"/>
          <p:cNvSpPr/>
          <p:nvPr/>
        </p:nvSpPr>
        <p:spPr>
          <a:xfrm>
            <a:off x="4559033" y="3213868"/>
            <a:ext cx="740295" cy="227514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64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5423585" y="3170115"/>
            <a:ext cx="4087813" cy="357022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 dirty="0">
                <a:solidFill>
                  <a:srgbClr val="3D566E"/>
                </a:solidFill>
                <a:latin typeface="Calibri"/>
                <a:cs typeface="+mn-cs"/>
              </a:rPr>
              <a:t>Le candidat maintient le vœu en attente ou y renonce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499846" y="4619733"/>
            <a:ext cx="2929682" cy="358772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>
                <a:solidFill>
                  <a:prstClr val="white"/>
                </a:solidFill>
                <a:latin typeface="Calibri"/>
                <a:cs typeface="+mn-cs"/>
              </a:rPr>
              <a:t>OUI (proposition d’admission)</a:t>
            </a:r>
          </a:p>
        </p:txBody>
      </p:sp>
      <p:sp>
        <p:nvSpPr>
          <p:cNvPr id="21" name="Rectangle à coins arrondis 20"/>
          <p:cNvSpPr/>
          <p:nvPr/>
        </p:nvSpPr>
        <p:spPr>
          <a:xfrm>
            <a:off x="1506846" y="5188516"/>
            <a:ext cx="2929682" cy="357022"/>
          </a:xfrm>
          <a:prstGeom prst="roundRect">
            <a:avLst/>
          </a:prstGeom>
          <a:solidFill>
            <a:srgbClr val="51BAAA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>
                <a:solidFill>
                  <a:prstClr val="white"/>
                </a:solidFill>
                <a:latin typeface="Calibri"/>
                <a:cs typeface="+mn-cs"/>
              </a:rPr>
              <a:t>OUI-SI</a:t>
            </a:r>
            <a:r>
              <a:rPr lang="fr-FR" sz="1323" b="1" kern="0">
                <a:solidFill>
                  <a:srgbClr val="EC130E"/>
                </a:solidFill>
                <a:latin typeface="Calibri"/>
                <a:cs typeface="+mn-cs"/>
              </a:rPr>
              <a:t>*</a:t>
            </a:r>
            <a:r>
              <a:rPr lang="fr-FR" sz="1323" b="1" kern="0">
                <a:solidFill>
                  <a:prstClr val="white"/>
                </a:solidFill>
                <a:latin typeface="Calibri"/>
                <a:cs typeface="+mn-cs"/>
              </a:rPr>
              <a:t> (proposition d’admission)</a:t>
            </a:r>
          </a:p>
        </p:txBody>
      </p:sp>
      <p:sp>
        <p:nvSpPr>
          <p:cNvPr id="22" name="ZoneTexte 41"/>
          <p:cNvSpPr txBox="1">
            <a:spLocks noChangeArrowheads="1"/>
          </p:cNvSpPr>
          <p:nvPr/>
        </p:nvSpPr>
        <p:spPr bwMode="auto">
          <a:xfrm>
            <a:off x="2756424" y="4912001"/>
            <a:ext cx="778798" cy="2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504017" eaLnBrk="1" fontAlgn="auto" hangingPunct="1"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fr-FR" altLang="fr-FR" sz="1323" b="1" kern="0">
                <a:solidFill>
                  <a:srgbClr val="3D566E"/>
                </a:solidFill>
                <a:cs typeface="+mn-cs"/>
              </a:rPr>
              <a:t>ou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4569534" y="4698487"/>
            <a:ext cx="740295" cy="227514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64" kern="0">
              <a:solidFill>
                <a:srgbClr val="3D566E"/>
              </a:solidFill>
              <a:latin typeface="Calibri"/>
              <a:cs typeface="+mn-cs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468040" y="5724946"/>
            <a:ext cx="2929682" cy="357022"/>
          </a:xfrm>
          <a:prstGeom prst="roundRect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>
                <a:solidFill>
                  <a:prstClr val="white"/>
                </a:solidFill>
                <a:latin typeface="Calibri"/>
                <a:cs typeface="+mn-cs"/>
              </a:rPr>
              <a:t>En attente d’une place</a:t>
            </a:r>
          </a:p>
        </p:txBody>
      </p:sp>
      <p:sp>
        <p:nvSpPr>
          <p:cNvPr id="26" name="ZoneTexte 46"/>
          <p:cNvSpPr txBox="1">
            <a:spLocks noChangeArrowheads="1"/>
          </p:cNvSpPr>
          <p:nvPr/>
        </p:nvSpPr>
        <p:spPr bwMode="auto">
          <a:xfrm>
            <a:off x="2756424" y="5468535"/>
            <a:ext cx="778798" cy="29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SzPct val="100000"/>
              <a:buBlip>
                <a:blip r:embed="rId2"/>
              </a:buBlip>
              <a:defRPr sz="2000">
                <a:solidFill>
                  <a:srgbClr val="26338B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28E65"/>
              </a:buClr>
              <a:buFont typeface="Arial-ItalicMT"/>
              <a:buChar char="&gt;"/>
              <a:defRPr sz="1500">
                <a:solidFill>
                  <a:srgbClr val="26338B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defRPr sz="1500">
                <a:solidFill>
                  <a:srgbClr val="26338B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28E65"/>
              </a:buClr>
              <a:buFont typeface="Arial" pitchFamily="34" charset="0"/>
              <a:buChar char="–"/>
              <a:defRPr sz="1100">
                <a:solidFill>
                  <a:srgbClr val="26338B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>
                <a:solidFill>
                  <a:srgbClr val="26338B"/>
                </a:solidFill>
                <a:latin typeface="Calibri" pitchFamily="34" charset="0"/>
              </a:defRPr>
            </a:lvl9pPr>
          </a:lstStyle>
          <a:p>
            <a:pPr defTabSz="504017" eaLnBrk="1" fontAlgn="auto" hangingPunct="1">
              <a:spcBef>
                <a:spcPct val="0"/>
              </a:spcBef>
              <a:spcAft>
                <a:spcPts val="0"/>
              </a:spcAft>
              <a:buSzTx/>
              <a:buNone/>
              <a:defRPr/>
            </a:pPr>
            <a:r>
              <a:rPr lang="fr-FR" altLang="fr-FR" sz="1323" b="1" kern="0">
                <a:solidFill>
                  <a:srgbClr val="3D566E"/>
                </a:solidFill>
                <a:cs typeface="+mn-cs"/>
              </a:rPr>
              <a:t>ou</a:t>
            </a:r>
          </a:p>
        </p:txBody>
      </p:sp>
      <p:sp>
        <p:nvSpPr>
          <p:cNvPr id="28" name="Flèche droite 27"/>
          <p:cNvSpPr/>
          <p:nvPr/>
        </p:nvSpPr>
        <p:spPr>
          <a:xfrm>
            <a:off x="4569534" y="5244521"/>
            <a:ext cx="740295" cy="227514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64" kern="0">
              <a:solidFill>
                <a:srgbClr val="3D566E"/>
              </a:solidFill>
              <a:latin typeface="Calibri"/>
              <a:cs typeface="+mn-cs"/>
            </a:endParaRPr>
          </a:p>
        </p:txBody>
      </p:sp>
      <p:sp>
        <p:nvSpPr>
          <p:cNvPr id="29" name="Flèche droite 28"/>
          <p:cNvSpPr/>
          <p:nvPr/>
        </p:nvSpPr>
        <p:spPr>
          <a:xfrm>
            <a:off x="4559033" y="5801056"/>
            <a:ext cx="740295" cy="227514"/>
          </a:xfrm>
          <a:prstGeom prst="rightArrow">
            <a:avLst/>
          </a:prstGeom>
          <a:solidFill>
            <a:srgbClr val="0C5076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defTabSz="50401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764" kern="0">
              <a:solidFill>
                <a:srgbClr val="3D566E"/>
              </a:solidFill>
              <a:latin typeface="Calibri"/>
              <a:cs typeface="+mn-cs"/>
            </a:endParaRPr>
          </a:p>
        </p:txBody>
      </p:sp>
      <p:sp>
        <p:nvSpPr>
          <p:cNvPr id="30" name="Espace réservé du texte 2"/>
          <p:cNvSpPr txBox="1">
            <a:spLocks/>
          </p:cNvSpPr>
          <p:nvPr/>
        </p:nvSpPr>
        <p:spPr>
          <a:xfrm>
            <a:off x="459926" y="4241047"/>
            <a:ext cx="8995758" cy="537453"/>
          </a:xfrm>
          <a:prstGeom prst="rect">
            <a:avLst/>
          </a:prstGeom>
        </p:spPr>
        <p:txBody>
          <a:bodyPr vert="horz" lIns="100806" tIns="50403" rIns="100806" bIns="50403" rtlCol="0">
            <a:normAutofit/>
          </a:bodyPr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Lucida Grande"/>
              <a:buChar char="&gt;"/>
              <a:tabLst/>
              <a:defRPr sz="20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-ItalicMT" charset="0"/>
              <a:buChar char="&gt;"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100" kern="1200">
                <a:solidFill>
                  <a:srgbClr val="3D566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6007" indent="-196007" defTabSz="504017"/>
            <a:r>
              <a:rPr lang="fr-FR" sz="1543" b="1">
                <a:solidFill>
                  <a:srgbClr val="0C5076"/>
                </a:solidFill>
                <a:latin typeface="Calibri"/>
              </a:rPr>
              <a:t>Formation non sélective (licences, PASS) </a:t>
            </a:r>
            <a:endParaRPr lang="fr-FR" sz="1984" b="1">
              <a:solidFill>
                <a:srgbClr val="0C5076"/>
              </a:solidFill>
              <a:latin typeface="Calibri"/>
            </a:endParaRPr>
          </a:p>
          <a:p>
            <a:pPr marL="196007" indent="-196007" defTabSz="504017"/>
            <a:endParaRPr lang="fr-FR" sz="1984">
              <a:latin typeface="Calibri"/>
            </a:endParaRPr>
          </a:p>
          <a:p>
            <a:pPr marL="196007" indent="-196007" defTabSz="504017"/>
            <a:endParaRPr lang="fr-FR" sz="1984">
              <a:latin typeface="Calibri"/>
            </a:endParaRPr>
          </a:p>
        </p:txBody>
      </p:sp>
      <p:sp>
        <p:nvSpPr>
          <p:cNvPr id="33" name="Rectangle à coins arrondis 32"/>
          <p:cNvSpPr/>
          <p:nvPr/>
        </p:nvSpPr>
        <p:spPr>
          <a:xfrm>
            <a:off x="5439208" y="4625029"/>
            <a:ext cx="4087813" cy="357188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>
                <a:solidFill>
                  <a:srgbClr val="3D566E"/>
                </a:solidFill>
                <a:latin typeface="Calibri"/>
                <a:cs typeface="+mn-cs"/>
              </a:rPr>
              <a:t>Le candidat accepte la proposition ou y renonce</a:t>
            </a:r>
          </a:p>
        </p:txBody>
      </p:sp>
      <p:sp>
        <p:nvSpPr>
          <p:cNvPr id="34" name="Rectangle à coins arrondis 33"/>
          <p:cNvSpPr/>
          <p:nvPr/>
        </p:nvSpPr>
        <p:spPr>
          <a:xfrm>
            <a:off x="5466552" y="5168148"/>
            <a:ext cx="4087813" cy="357188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>
                <a:solidFill>
                  <a:srgbClr val="3D566E"/>
                </a:solidFill>
                <a:latin typeface="Calibri"/>
                <a:cs typeface="+mn-cs"/>
              </a:rPr>
              <a:t>Le candidat accepte la proposition ou y renonce</a:t>
            </a:r>
          </a:p>
        </p:txBody>
      </p:sp>
      <p:sp>
        <p:nvSpPr>
          <p:cNvPr id="35" name="Rectangle à coins arrondis 34"/>
          <p:cNvSpPr/>
          <p:nvPr/>
        </p:nvSpPr>
        <p:spPr>
          <a:xfrm>
            <a:off x="5450930" y="5651722"/>
            <a:ext cx="4087813" cy="357022"/>
          </a:xfrm>
          <a:prstGeom prst="roundRect">
            <a:avLst/>
          </a:prstGeom>
          <a:solidFill>
            <a:srgbClr val="F28E65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defTabSz="5040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23" b="1" kern="0">
                <a:solidFill>
                  <a:srgbClr val="3D566E"/>
                </a:solidFill>
                <a:latin typeface="Calibri"/>
                <a:cs typeface="+mn-cs"/>
              </a:rPr>
              <a:t>Le candidat maintient le vœu en attente ou y renonce</a:t>
            </a:r>
          </a:p>
        </p:txBody>
      </p:sp>
      <p:sp>
        <p:nvSpPr>
          <p:cNvPr id="2" name="ZoneTexte 1"/>
          <p:cNvSpPr txBox="1"/>
          <p:nvPr/>
        </p:nvSpPr>
        <p:spPr>
          <a:xfrm flipH="1">
            <a:off x="333345" y="6437761"/>
            <a:ext cx="9122339" cy="4825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008035" fontAlgn="auto">
              <a:spcBef>
                <a:spcPts val="0"/>
              </a:spcBef>
              <a:spcAft>
                <a:spcPts val="0"/>
              </a:spcAft>
            </a:pPr>
            <a:r>
              <a:rPr lang="fr-FR" sz="1213" b="1" dirty="0">
                <a:solidFill>
                  <a:srgbClr val="EC130E"/>
                </a:solidFill>
                <a:latin typeface="Arial"/>
                <a:cs typeface="+mn-cs"/>
              </a:rPr>
              <a:t>*</a:t>
            </a:r>
            <a:r>
              <a:rPr lang="fr-FR" sz="1213" dirty="0">
                <a:solidFill>
                  <a:srgbClr val="0C5076"/>
                </a:solidFill>
                <a:latin typeface="Arial"/>
                <a:cs typeface="+mn-cs"/>
              </a:rPr>
              <a:t> Oui-si : le candidat est accepté à condition de suivre un parcours de réussite  (remise à niveau, tutorat..) </a:t>
            </a:r>
          </a:p>
          <a:p>
            <a:pPr defTabSz="1008035" fontAlgn="auto">
              <a:spcBef>
                <a:spcPts val="0"/>
              </a:spcBef>
              <a:spcAft>
                <a:spcPts val="0"/>
              </a:spcAft>
            </a:pPr>
            <a:endParaRPr lang="fr-FR" sz="1323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98"/>
          <a:stretch/>
        </p:blipFill>
        <p:spPr>
          <a:xfrm>
            <a:off x="-72256" y="931453"/>
            <a:ext cx="10152881" cy="129221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39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769" y="1150973"/>
            <a:ext cx="9721079" cy="1152876"/>
          </a:xfrm>
        </p:spPr>
        <p:txBody>
          <a:bodyPr/>
          <a:lstStyle/>
          <a:p>
            <a:pPr algn="ctr"/>
            <a:r>
              <a:rPr lang="fr-FR" sz="2400" dirty="0"/>
              <a:t>Accepter une proposition </a:t>
            </a:r>
            <a:br>
              <a:rPr lang="fr-FR" sz="2400" dirty="0"/>
            </a:br>
            <a:r>
              <a:rPr lang="fr-FR" sz="2400" dirty="0"/>
              <a:t>ne vous engage pas définitivement dans la formation  </a:t>
            </a:r>
            <a:br>
              <a:rPr lang="fr-FR" sz="2400" dirty="0"/>
            </a:br>
            <a:r>
              <a:rPr lang="fr-FR" sz="2400" dirty="0">
                <a:solidFill>
                  <a:srgbClr val="C00000"/>
                </a:solidFill>
              </a:rPr>
              <a:t>si vous avez encore des vœux en attente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429624" y="3038118"/>
            <a:ext cx="9435224" cy="3992445"/>
          </a:xfrm>
        </p:spPr>
        <p:txBody>
          <a:bodyPr/>
          <a:lstStyle/>
          <a:p>
            <a:r>
              <a:rPr lang="fr-FR" sz="1400" b="1" dirty="0"/>
              <a:t>Mais vous avez une proposition pour le But informatique à Toulouse</a:t>
            </a:r>
          </a:p>
          <a:p>
            <a:endParaRPr lang="fr-FR" sz="1400" b="1" dirty="0"/>
          </a:p>
          <a:p>
            <a:endParaRPr lang="fr-FR" dirty="0"/>
          </a:p>
          <a:p>
            <a:endParaRPr lang="fr-FR" dirty="0"/>
          </a:p>
          <a:p>
            <a:r>
              <a:rPr lang="fr-FR" sz="1400" b="1" dirty="0"/>
              <a:t>En acceptant la proposition à l’IUT de Toulouse vous assurez votre place, </a:t>
            </a:r>
            <a:r>
              <a:rPr lang="fr-FR" sz="1600" b="1" dirty="0">
                <a:solidFill>
                  <a:srgbClr val="C00000"/>
                </a:solidFill>
              </a:rPr>
              <a:t>mais cela n’est pas définitif.</a:t>
            </a:r>
          </a:p>
          <a:p>
            <a:r>
              <a:rPr lang="fr-FR" sz="1400" b="1" dirty="0"/>
              <a:t>Après avoir appuyé sur le bouton « j’accepte » la question vous sera posée : </a:t>
            </a:r>
          </a:p>
          <a:p>
            <a:endParaRPr lang="fr-FR" sz="1400" b="1" dirty="0"/>
          </a:p>
          <a:p>
            <a:pPr algn="ctr"/>
            <a:r>
              <a:rPr lang="fr-FR" sz="1800" b="1" dirty="0">
                <a:solidFill>
                  <a:srgbClr val="C00000"/>
                </a:solidFill>
              </a:rPr>
              <a:t>voulez-vous maintenir vos vœux en attente ? </a:t>
            </a:r>
          </a:p>
          <a:p>
            <a:endParaRPr lang="fr-FR" sz="18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29/04/2021/SAIO/BB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95812" y="3530896"/>
            <a:ext cx="1428909" cy="378444"/>
          </a:xfrm>
          <a:prstGeom prst="rect">
            <a:avLst/>
          </a:prstGeom>
          <a:solidFill>
            <a:srgbClr val="51BAA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J’accepte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235368" y="3523267"/>
            <a:ext cx="1428909" cy="3784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refuse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6312149" y="5689182"/>
            <a:ext cx="1428909" cy="378444"/>
          </a:xfrm>
          <a:prstGeom prst="rect">
            <a:avLst/>
          </a:prstGeom>
          <a:solidFill>
            <a:srgbClr val="51BAA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maintiens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8257228" y="5702095"/>
            <a:ext cx="1428909" cy="3784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renonce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263716" y="6309537"/>
            <a:ext cx="1428909" cy="37844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renonce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291360" y="6292697"/>
            <a:ext cx="1428909" cy="378444"/>
          </a:xfrm>
          <a:prstGeom prst="rect">
            <a:avLst/>
          </a:prstGeom>
          <a:solidFill>
            <a:srgbClr val="51BAA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maintiens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3735174" y="3533239"/>
            <a:ext cx="1428909" cy="378444"/>
          </a:xfrm>
          <a:prstGeom prst="rect">
            <a:avLst/>
          </a:prstGeom>
          <a:solidFill>
            <a:srgbClr val="00549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Oui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843253" y="5671570"/>
            <a:ext cx="1428909" cy="378444"/>
          </a:xfrm>
          <a:prstGeom prst="rect">
            <a:avLst/>
          </a:prstGeom>
          <a:solidFill>
            <a:srgbClr val="00549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attente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198286" y="6321355"/>
            <a:ext cx="1428909" cy="378444"/>
          </a:xfrm>
          <a:prstGeom prst="rect">
            <a:avLst/>
          </a:prstGeom>
          <a:solidFill>
            <a:srgbClr val="00549F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attente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4272162" y="5682903"/>
            <a:ext cx="1124668" cy="378682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695" tIns="50350" rIns="100695" bIns="50350" rtlCol="0">
            <a:spAutoFit/>
          </a:bodyPr>
          <a:lstStyle/>
          <a:p>
            <a:pPr marL="0" marR="0" lvl="0" indent="0" algn="ctr" defTabSz="1007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L.S. n° 2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4631999" y="6316412"/>
            <a:ext cx="1115914" cy="378682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695" tIns="50350" rIns="100695" bIns="50350" rtlCol="0">
            <a:spAutoFit/>
          </a:bodyPr>
          <a:lstStyle/>
          <a:p>
            <a:pPr marL="0" marR="0" lvl="0" indent="0" algn="ctr" defTabSz="100700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L.S. n° 15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44045" y="3523267"/>
            <a:ext cx="3291129" cy="378444"/>
          </a:xfrm>
          <a:prstGeom prst="rect">
            <a:avLst/>
          </a:prstGeom>
          <a:solidFill>
            <a:srgbClr val="B7123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BUT Informatique, IUT Toulouse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472712" y="5668317"/>
            <a:ext cx="2389133" cy="378444"/>
          </a:xfrm>
          <a:prstGeom prst="rect">
            <a:avLst/>
          </a:prstGeom>
          <a:solidFill>
            <a:srgbClr val="B71234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L1 STAPS, Rennes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87600" y="6316412"/>
            <a:ext cx="270666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Rennes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399504" y="2476949"/>
            <a:ext cx="30453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Votre vœu préféré est le </a:t>
            </a:r>
          </a:p>
        </p:txBody>
      </p:sp>
      <p:sp>
        <p:nvSpPr>
          <p:cNvPr id="41" name="Rectangle 76"/>
          <p:cNvSpPr>
            <a:spLocks noChangeArrowheads="1"/>
          </p:cNvSpPr>
          <p:nvPr/>
        </p:nvSpPr>
        <p:spPr bwMode="auto">
          <a:xfrm>
            <a:off x="3679" y="260448"/>
            <a:ext cx="10076946" cy="630942"/>
          </a:xfrm>
          <a:prstGeom prst="rect">
            <a:avLst/>
          </a:prstGeom>
          <a:solidFill>
            <a:srgbClr val="F79646">
              <a:lumMod val="75000"/>
            </a:srgbClr>
          </a:solidFill>
          <a:ln>
            <a:noFill/>
          </a:ln>
          <a:effectLst/>
          <a:extLst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Que signifie « accepter » ? </a:t>
            </a:r>
          </a:p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5387735" y="2484670"/>
            <a:ext cx="4045065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à l’ IUT de Rennes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689323" y="3523266"/>
            <a:ext cx="2996814" cy="378444"/>
          </a:xfrm>
          <a:prstGeom prst="rect">
            <a:avLst/>
          </a:prstGeom>
          <a:solidFill>
            <a:srgbClr val="51BAA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100458" tIns="50232" rIns="100458" bIns="50232" rtlCol="0">
            <a:spAutoFit/>
          </a:bodyPr>
          <a:lstStyle/>
          <a:p>
            <a:pPr marL="0" marR="0" lvl="0" indent="0" algn="ctr" defTabSz="100470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J’accepte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7811623" y="5751953"/>
            <a:ext cx="533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ou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7811623" y="6328030"/>
            <a:ext cx="423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C00000"/>
                </a:solidFill>
              </a:rPr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197065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23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39" grpId="0"/>
      <p:bldP spid="44" grpId="0" animBg="1"/>
      <p:bldP spid="45" grpId="0" animBg="1"/>
      <p:bldP spid="46" grpId="0"/>
      <p:bldP spid="46" grpId="1"/>
      <p:bldP spid="47" grpId="0"/>
      <p:bldP spid="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0" y="-1724"/>
            <a:ext cx="10076946" cy="4924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extLst/>
        </p:spPr>
        <p:txBody>
          <a:bodyPr wrap="square" lIns="0" tIns="0" rIns="0" bIns="0" anchor="ctr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3200" dirty="0">
                <a:solidFill>
                  <a:prstClr val="white"/>
                </a:solidFill>
                <a:latin typeface="Calibri"/>
              </a:rPr>
              <a:t>Les différents types de réponse des établissements </a:t>
            </a:r>
            <a:r>
              <a:rPr lang="fr-FR" sz="2800" dirty="0">
                <a:solidFill>
                  <a:prstClr val="white"/>
                </a:solidFill>
                <a:latin typeface="Calibri"/>
              </a:rPr>
              <a:t>: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98950" y="1187549"/>
            <a:ext cx="7501212" cy="1323975"/>
            <a:chOff x="877043" y="1776387"/>
            <a:chExt cx="8810625" cy="1323975"/>
          </a:xfrm>
        </p:grpSpPr>
        <p:pic>
          <p:nvPicPr>
            <p:cNvPr id="1026" name="Picture 2" descr="G:\AEFE\Services\SORES\14. SITE INTERNET\Boite à outils 2017-2018\3. Fiches thématiques\Images\proposition d'admission - j accepte - je refuse simp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43" y="2328837"/>
              <a:ext cx="8810625" cy="771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043" y="1776387"/>
              <a:ext cx="8734425" cy="55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8" name="Picture 4" descr="G:\AEFE\Services\SORES\14. SITE INTERNET\Boite à outils 2017-2018\3. Fiches thématiques\Images\Voeu réfus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1" y="2555701"/>
            <a:ext cx="6562121" cy="125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70162" y="3858078"/>
            <a:ext cx="7634445" cy="1656184"/>
            <a:chOff x="154552" y="3995861"/>
            <a:chExt cx="8786573" cy="1656184"/>
          </a:xfrm>
        </p:grpSpPr>
        <p:pic>
          <p:nvPicPr>
            <p:cNvPr id="1029" name="Picture 5" descr="G:\AEFE\Services\SORES\14. SITE INTERNET\Boite à outils 2017-2018\3. Fiches thématiques\Images\Oui en attent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52" y="3995861"/>
              <a:ext cx="8786572" cy="1116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G:\AEFE\Services\SORES\14. SITE INTERNET\Boite à outils 2017-2018\3. Fiches thématiques\Images\Oui-si en attente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552" y="5064571"/>
              <a:ext cx="8786573" cy="58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Ellipse 10"/>
          <p:cNvSpPr/>
          <p:nvPr/>
        </p:nvSpPr>
        <p:spPr>
          <a:xfrm>
            <a:off x="3600152" y="1907629"/>
            <a:ext cx="504056" cy="4901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3559498" y="3136221"/>
            <a:ext cx="604248" cy="621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3024088" y="4436748"/>
            <a:ext cx="1291303" cy="1215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7600162" y="2083088"/>
            <a:ext cx="2264686" cy="1332551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26338B"/>
                </a:solidFill>
                <a:latin typeface="Calibri"/>
              </a:rPr>
              <a:t>Vous recevez une réponse de la formation demandée selon les critères pédagogiques de celle-ci</a:t>
            </a:r>
          </a:p>
        </p:txBody>
      </p:sp>
      <p:cxnSp>
        <p:nvCxnSpPr>
          <p:cNvPr id="13" name="Connecteur droit avec flèche 12"/>
          <p:cNvCxnSpPr>
            <a:stCxn id="38" idx="1"/>
            <a:endCxn id="11" idx="6"/>
          </p:cNvCxnSpPr>
          <p:nvPr/>
        </p:nvCxnSpPr>
        <p:spPr>
          <a:xfrm flipH="1" flipV="1">
            <a:off x="4104208" y="2152700"/>
            <a:ext cx="3495954" cy="5966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>
            <a:stCxn id="38" idx="1"/>
            <a:endCxn id="36" idx="0"/>
          </p:cNvCxnSpPr>
          <p:nvPr/>
        </p:nvCxnSpPr>
        <p:spPr>
          <a:xfrm flipH="1">
            <a:off x="3861622" y="2749364"/>
            <a:ext cx="3738540" cy="3868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>
            <a:stCxn id="38" idx="1"/>
            <a:endCxn id="37" idx="7"/>
          </p:cNvCxnSpPr>
          <p:nvPr/>
        </p:nvCxnSpPr>
        <p:spPr>
          <a:xfrm flipH="1">
            <a:off x="4126284" y="2749364"/>
            <a:ext cx="3473878" cy="18654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7742098" y="3779837"/>
            <a:ext cx="2264686" cy="840109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26338B"/>
                </a:solidFill>
                <a:latin typeface="Calibri"/>
              </a:rPr>
              <a:t>Vous recevez également un avis de votre situation</a:t>
            </a:r>
          </a:p>
        </p:txBody>
      </p:sp>
      <p:sp>
        <p:nvSpPr>
          <p:cNvPr id="64" name="Ellipse 63"/>
          <p:cNvSpPr/>
          <p:nvPr/>
        </p:nvSpPr>
        <p:spPr>
          <a:xfrm>
            <a:off x="4359528" y="1705520"/>
            <a:ext cx="1496739" cy="490141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5472360" y="4864616"/>
            <a:ext cx="1008112" cy="389811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6" name="Connecteur droit avec flèche 65"/>
          <p:cNvCxnSpPr>
            <a:stCxn id="63" idx="1"/>
            <a:endCxn id="64" idx="6"/>
          </p:cNvCxnSpPr>
          <p:nvPr/>
        </p:nvCxnSpPr>
        <p:spPr>
          <a:xfrm flipH="1" flipV="1">
            <a:off x="5856267" y="1950591"/>
            <a:ext cx="1885831" cy="2249301"/>
          </a:xfrm>
          <a:prstGeom prst="straightConnector1">
            <a:avLst/>
          </a:prstGeom>
          <a:ln w="28575">
            <a:solidFill>
              <a:srgbClr val="F28E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>
            <a:stCxn id="63" idx="1"/>
            <a:endCxn id="65" idx="7"/>
          </p:cNvCxnSpPr>
          <p:nvPr/>
        </p:nvCxnSpPr>
        <p:spPr>
          <a:xfrm flipH="1">
            <a:off x="6332837" y="4199892"/>
            <a:ext cx="1409261" cy="721810"/>
          </a:xfrm>
          <a:prstGeom prst="straightConnector1">
            <a:avLst/>
          </a:prstGeom>
          <a:ln w="28575">
            <a:solidFill>
              <a:srgbClr val="F28E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71" y="5652573"/>
            <a:ext cx="6746104" cy="165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ZoneTexte 75"/>
          <p:cNvSpPr txBox="1"/>
          <p:nvPr/>
        </p:nvSpPr>
        <p:spPr>
          <a:xfrm>
            <a:off x="7639014" y="5662682"/>
            <a:ext cx="2264686" cy="840109"/>
          </a:xfrm>
          <a:prstGeom prst="rect">
            <a:avLst/>
          </a:prstGeom>
          <a:solidFill>
            <a:srgbClr val="F28E65"/>
          </a:solidFill>
        </p:spPr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>
                <a:solidFill>
                  <a:srgbClr val="26338B"/>
                </a:solidFill>
                <a:latin typeface="Calibri"/>
              </a:rPr>
              <a:t>Vous avez connaissance de votre position sur la liste d’attente</a:t>
            </a:r>
          </a:p>
        </p:txBody>
      </p:sp>
      <p:cxnSp>
        <p:nvCxnSpPr>
          <p:cNvPr id="77" name="Connecteur droit avec flèche 76"/>
          <p:cNvCxnSpPr>
            <a:stCxn id="76" idx="1"/>
            <a:endCxn id="80" idx="6"/>
          </p:cNvCxnSpPr>
          <p:nvPr/>
        </p:nvCxnSpPr>
        <p:spPr>
          <a:xfrm flipH="1">
            <a:off x="5992428" y="6082737"/>
            <a:ext cx="1646586" cy="496814"/>
          </a:xfrm>
          <a:prstGeom prst="straightConnector1">
            <a:avLst/>
          </a:prstGeom>
          <a:ln w="28575">
            <a:solidFill>
              <a:srgbClr val="51BA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e 79"/>
          <p:cNvSpPr/>
          <p:nvPr/>
        </p:nvSpPr>
        <p:spPr>
          <a:xfrm>
            <a:off x="5328343" y="6444133"/>
            <a:ext cx="664085" cy="270836"/>
          </a:xfrm>
          <a:prstGeom prst="ellipse">
            <a:avLst/>
          </a:prstGeom>
          <a:noFill/>
          <a:ln>
            <a:solidFill>
              <a:srgbClr val="51BA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1" name="Connecteur droit avec flèche 30"/>
          <p:cNvCxnSpPr>
            <a:stCxn id="63" idx="1"/>
            <a:endCxn id="33" idx="5"/>
          </p:cNvCxnSpPr>
          <p:nvPr/>
        </p:nvCxnSpPr>
        <p:spPr>
          <a:xfrm flipH="1" flipV="1">
            <a:off x="6306113" y="3441027"/>
            <a:ext cx="1435985" cy="758865"/>
          </a:xfrm>
          <a:prstGeom prst="straightConnector1">
            <a:avLst/>
          </a:prstGeom>
          <a:ln w="28575">
            <a:solidFill>
              <a:srgbClr val="F28E6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4450487" y="2987749"/>
            <a:ext cx="2174001" cy="531048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15664" y="700057"/>
            <a:ext cx="742448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b="1" dirty="0">
                <a:solidFill>
                  <a:srgbClr val="C00000"/>
                </a:solidFill>
                <a:latin typeface="Calibri"/>
              </a:rPr>
              <a:t>Exemple de saisies d’écran dans un dossier candidat</a:t>
            </a:r>
          </a:p>
        </p:txBody>
      </p:sp>
    </p:spTree>
    <p:extLst>
      <p:ext uri="{BB962C8B-B14F-4D97-AF65-F5344CB8AC3E}">
        <p14:creationId xmlns:p14="http://schemas.microsoft.com/office/powerpoint/2010/main" val="37599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 animBg="1"/>
      <p:bldP spid="37" grpId="0" animBg="1"/>
      <p:bldP spid="38" grpId="0" animBg="1"/>
      <p:bldP spid="63" grpId="0" animBg="1"/>
      <p:bldP spid="64" grpId="0" animBg="1"/>
      <p:bldP spid="65" grpId="0" animBg="1"/>
      <p:bldP spid="76" grpId="0" animBg="1"/>
      <p:bldP spid="80" grpId="0" animBg="1"/>
      <p:bldP spid="3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16" y="1392468"/>
            <a:ext cx="8748518" cy="707197"/>
          </a:xfrm>
          <a:prstGeom prst="rect">
            <a:avLst/>
          </a:prstGeom>
        </p:spPr>
      </p:pic>
      <p:sp>
        <p:nvSpPr>
          <p:cNvPr id="8" name="ZoneTexte 7">
            <a:hlinkClick r:id="rId3" action="ppaction://hlinksldjump"/>
          </p:cNvPr>
          <p:cNvSpPr txBox="1"/>
          <p:nvPr/>
        </p:nvSpPr>
        <p:spPr>
          <a:xfrm>
            <a:off x="2304008" y="2864576"/>
            <a:ext cx="4842413" cy="508793"/>
          </a:xfrm>
          <a:prstGeom prst="rect">
            <a:avLst/>
          </a:prstGeom>
          <a:solidFill>
            <a:srgbClr val="51BAAA"/>
          </a:solidFill>
        </p:spPr>
        <p:txBody>
          <a:bodyPr wrap="square" lIns="100630" tIns="50318" rIns="100630" bIns="50318" rtlCol="0">
            <a:spAutoFit/>
          </a:bodyPr>
          <a:lstStyle/>
          <a:p>
            <a:pPr defTabSz="1006377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</a:rPr>
              <a:t>Simulation 1 : plusieurs « Oui »</a:t>
            </a:r>
          </a:p>
        </p:txBody>
      </p:sp>
      <p:sp>
        <p:nvSpPr>
          <p:cNvPr id="9" name="ZoneTexte 8">
            <a:hlinkClick r:id="rId4" action="ppaction://hlinksldjump"/>
          </p:cNvPr>
          <p:cNvSpPr txBox="1"/>
          <p:nvPr/>
        </p:nvSpPr>
        <p:spPr>
          <a:xfrm>
            <a:off x="2352281" y="3563813"/>
            <a:ext cx="4824536" cy="508793"/>
          </a:xfrm>
          <a:prstGeom prst="rect">
            <a:avLst/>
          </a:prstGeom>
          <a:solidFill>
            <a:srgbClr val="51BAAA"/>
          </a:solidFill>
        </p:spPr>
        <p:txBody>
          <a:bodyPr wrap="square" lIns="100630" tIns="50318" rIns="100630" bIns="50318" rtlCol="0">
            <a:spAutoFit/>
          </a:bodyPr>
          <a:lstStyle/>
          <a:p>
            <a:pPr defTabSz="1006377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</a:rPr>
              <a:t>Simulation 2 : tout « En attente »</a:t>
            </a:r>
          </a:p>
        </p:txBody>
      </p:sp>
      <p:sp>
        <p:nvSpPr>
          <p:cNvPr id="10" name="ZoneTexte 9">
            <a:hlinkClick r:id="rId5" action="ppaction://hlinksldjump"/>
          </p:cNvPr>
          <p:cNvSpPr txBox="1"/>
          <p:nvPr/>
        </p:nvSpPr>
        <p:spPr>
          <a:xfrm>
            <a:off x="2304008" y="4318616"/>
            <a:ext cx="4824536" cy="508793"/>
          </a:xfrm>
          <a:prstGeom prst="rect">
            <a:avLst/>
          </a:prstGeom>
          <a:solidFill>
            <a:srgbClr val="51BAAA"/>
          </a:solidFill>
        </p:spPr>
        <p:txBody>
          <a:bodyPr wrap="square" lIns="100630" tIns="50318" rIns="100630" bIns="50318" rtlCol="0">
            <a:spAutoFit/>
          </a:bodyPr>
          <a:lstStyle/>
          <a:p>
            <a:pPr defTabSz="1006377" fontAlgn="auto">
              <a:spcBef>
                <a:spcPts val="0"/>
              </a:spcBef>
              <a:spcAft>
                <a:spcPts val="0"/>
              </a:spcAft>
            </a:pPr>
            <a:r>
              <a:rPr lang="fr-FR" sz="2600" dirty="0">
                <a:solidFill>
                  <a:prstClr val="white"/>
                </a:solidFill>
                <a:latin typeface="Calibri"/>
              </a:rPr>
              <a:t>Simulation 3 : tout « Non »</a:t>
            </a:r>
          </a:p>
        </p:txBody>
      </p:sp>
      <p:sp>
        <p:nvSpPr>
          <p:cNvPr id="11" name="Bouton d'action : Fin 10">
            <a:hlinkClick r:id="rId3" action="ppaction://hlinksldjump" highlightClick="1"/>
          </p:cNvPr>
          <p:cNvSpPr/>
          <p:nvPr/>
        </p:nvSpPr>
        <p:spPr>
          <a:xfrm>
            <a:off x="7128544" y="2864576"/>
            <a:ext cx="504056" cy="508793"/>
          </a:xfrm>
          <a:prstGeom prst="actionButtonEnd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Bouton d'action : Fin 1">
            <a:hlinkClick r:id="rId4" action="ppaction://hlinksldjump" highlightClick="1"/>
          </p:cNvPr>
          <p:cNvSpPr/>
          <p:nvPr/>
        </p:nvSpPr>
        <p:spPr>
          <a:xfrm>
            <a:off x="7146421" y="3563813"/>
            <a:ext cx="486179" cy="508793"/>
          </a:xfrm>
          <a:prstGeom prst="actionButtonEnd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Bouton d'action : Fin 2">
            <a:hlinkClick r:id="rId5" action="ppaction://hlinksldjump" highlightClick="1"/>
          </p:cNvPr>
          <p:cNvSpPr/>
          <p:nvPr/>
        </p:nvSpPr>
        <p:spPr>
          <a:xfrm>
            <a:off x="7128544" y="4338345"/>
            <a:ext cx="486179" cy="469333"/>
          </a:xfrm>
          <a:prstGeom prst="actionButtonEnd">
            <a:avLst/>
          </a:prstGeom>
          <a:solidFill>
            <a:schemeClr val="accent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z="130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sz="13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3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6"/>
          <p:cNvSpPr>
            <a:spLocks noChangeArrowheads="1"/>
          </p:cNvSpPr>
          <p:nvPr/>
        </p:nvSpPr>
        <p:spPr bwMode="auto">
          <a:xfrm>
            <a:off x="71760" y="98669"/>
            <a:ext cx="3750722" cy="757413"/>
          </a:xfrm>
          <a:prstGeom prst="rect">
            <a:avLst/>
          </a:prstGeom>
          <a:solidFill>
            <a:srgbClr val="FC9908"/>
          </a:solidFill>
          <a:ln>
            <a:noFill/>
          </a:ln>
          <a:effectLst/>
          <a:extLst/>
        </p:spPr>
        <p:txBody>
          <a:bodyPr wrap="square" lIns="0" tIns="0" rIns="0" bIns="0" anchor="ctr">
            <a:spAutoFit/>
          </a:bodyPr>
          <a:lstStyle/>
          <a:p>
            <a:pPr defTabSz="44828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fr-FR" sz="3200" b="1" i="1" dirty="0">
                <a:solidFill>
                  <a:prstClr val="white"/>
                </a:solidFill>
                <a:cs typeface="Arial" charset="0"/>
              </a:rPr>
              <a:t>Simulation n°1</a:t>
            </a:r>
          </a:p>
          <a:p>
            <a:pPr defTabSz="448280" fontAlgn="auto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defRPr/>
            </a:pPr>
            <a:r>
              <a:rPr lang="fr-FR" i="1" dirty="0">
                <a:solidFill>
                  <a:prstClr val="white"/>
                </a:solidFill>
                <a:cs typeface="Arial" charset="0"/>
              </a:rPr>
              <a:t>Plusieurs « Oui »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23138" y="1256395"/>
            <a:ext cx="7337454" cy="439999"/>
          </a:xfrm>
          <a:prstGeom prst="rect">
            <a:avLst/>
          </a:prstGeom>
          <a:solidFill>
            <a:srgbClr val="0070C0"/>
          </a:solidFill>
        </p:spPr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sz="2200" dirty="0">
                <a:solidFill>
                  <a:prstClr val="white"/>
                </a:solidFill>
                <a:latin typeface="Calibri"/>
              </a:rPr>
              <a:t>Le 27 mai : vous recevez les réponses à tous vos vœux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881548" y="206951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881548" y="267883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4881548" y="3303604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881548" y="3938599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4881549" y="4549287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Non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4881549" y="5208609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877199" y="5833368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En attente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81549" y="6468373"/>
            <a:ext cx="1428909" cy="378444"/>
          </a:xfrm>
          <a:prstGeom prst="rect">
            <a:avLst/>
          </a:prstGeom>
          <a:solidFill>
            <a:srgbClr val="00549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Oui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468040" y="2069514"/>
            <a:ext cx="342111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Henri IV, Paris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555038" y="2677520"/>
            <a:ext cx="333412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Ampère, Lyon 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94819" y="4549287"/>
            <a:ext cx="428238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CPGE ECG, lycée Janson de </a:t>
            </a:r>
            <a:r>
              <a:rPr lang="fr-FR" dirty="0" err="1">
                <a:solidFill>
                  <a:prstClr val="white"/>
                </a:solidFill>
              </a:rPr>
              <a:t>Sailly</a:t>
            </a:r>
            <a:r>
              <a:rPr lang="fr-FR" dirty="0">
                <a:solidFill>
                  <a:prstClr val="white"/>
                </a:solidFill>
              </a:rPr>
              <a:t>, Paris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94818" y="3304951"/>
            <a:ext cx="4294340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 err="1">
                <a:solidFill>
                  <a:prstClr val="white"/>
                </a:solidFill>
              </a:rPr>
              <a:t>Bachelor</a:t>
            </a:r>
            <a:r>
              <a:rPr lang="fr-FR" dirty="0">
                <a:solidFill>
                  <a:prstClr val="white"/>
                </a:solidFill>
              </a:rPr>
              <a:t> IDRAC (Toulouse, Montpellier)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500044" y="5833369"/>
            <a:ext cx="238913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STAPS, Rennes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785576" y="6468373"/>
            <a:ext cx="3103582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L1 Droit, Paris 5 Descartes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2182495" y="3938599"/>
            <a:ext cx="2706663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Rennes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32970" y="5208609"/>
            <a:ext cx="4056188" cy="378444"/>
          </a:xfrm>
          <a:prstGeom prst="rect">
            <a:avLst/>
          </a:prstGeom>
          <a:solidFill>
            <a:srgbClr val="B71234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458" tIns="50232" rIns="100458" bIns="50232" rtlCol="0">
            <a:spAutoFit/>
          </a:bodyPr>
          <a:lstStyle/>
          <a:p>
            <a:pPr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BUT GEA, IUT Paul Sabatier, Toulouse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930" y="12944"/>
            <a:ext cx="1244983" cy="993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224448" y="222676"/>
            <a:ext cx="2168522" cy="378444"/>
          </a:xfrm>
          <a:prstGeom prst="rect">
            <a:avLst/>
          </a:prstGeom>
          <a:solidFill>
            <a:srgbClr val="FC9908"/>
          </a:solidFill>
          <a:ln>
            <a:solidFill>
              <a:srgbClr val="51BAAA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00458" tIns="50232" rIns="100458" bIns="50232" rtlCol="0">
            <a:spAutoFit/>
          </a:bodyPr>
          <a:lstStyle/>
          <a:p>
            <a:pPr algn="ctr" defTabSz="1004709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black"/>
                </a:solidFill>
              </a:rPr>
              <a:t>27 mai 2021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7966821" y="1262257"/>
            <a:ext cx="1921426" cy="12096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Vous êtes informé de votre position sur la liste d’attente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310459" y="2677508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21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310459" y="3304942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39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310459" y="5833360"/>
            <a:ext cx="1428909" cy="3786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00695" tIns="50350" rIns="100695" bIns="50350" rtlCol="0">
            <a:spAutoFit/>
          </a:bodyPr>
          <a:lstStyle/>
          <a:p>
            <a:pPr algn="ctr" defTabSz="1007004" fontAlgn="auto">
              <a:spcBef>
                <a:spcPts val="0"/>
              </a:spcBef>
              <a:spcAft>
                <a:spcPts val="0"/>
              </a:spcAft>
            </a:pPr>
            <a:r>
              <a:rPr lang="fr-FR" dirty="0">
                <a:solidFill>
                  <a:prstClr val="white"/>
                </a:solidFill>
              </a:rPr>
              <a:t>L.S. n° 281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C546A-8DC7-4F09-8348-AAB1F2FBE59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2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10067</TotalTime>
  <Words>2810</Words>
  <Application>Microsoft Office PowerPoint</Application>
  <PresentationFormat>Personnalisé</PresentationFormat>
  <Paragraphs>441</Paragraphs>
  <Slides>24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Arial</vt:lpstr>
      <vt:lpstr>Arial-ItalicMT</vt:lpstr>
      <vt:lpstr>Calibri</vt:lpstr>
      <vt:lpstr>Lucida Grande</vt:lpstr>
      <vt:lpstr>Lucida Sans Unicode</vt:lpstr>
      <vt:lpstr>Tahoma</vt:lpstr>
      <vt:lpstr>Times New Roman</vt:lpstr>
      <vt:lpstr>Wingdings</vt:lpstr>
      <vt:lpstr>2_pages de contenus</vt:lpstr>
      <vt:lpstr>4_Thème Office</vt:lpstr>
      <vt:lpstr>OPÉRATEURS</vt:lpstr>
      <vt:lpstr>Simulation des propositions d’admission et réponses des candidats   à partir du 27 mai 2021</vt:lpstr>
      <vt:lpstr>Des alertes dès que vous recevez une proposition d’admission </vt:lpstr>
      <vt:lpstr>Présentation PowerPoint</vt:lpstr>
      <vt:lpstr>Présentation PowerPoint</vt:lpstr>
      <vt:lpstr>Présentation PowerPoint</vt:lpstr>
      <vt:lpstr>Accepter une proposition  ne vous engage pas définitivement dans la formation   si vous avez encore des vœux en attente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solutions pour les candidats qui n’ont pas reçu de proposition d’admission </vt:lpstr>
      <vt:lpstr>Si vous avez des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Diaporama Simulation Parcoursup 2018</dc:title>
  <dc:subject>Présentation collective</dc:subject>
  <dc:creator>Fabrice BOILLON - AEFE/SORES</dc:creator>
  <cp:lastModifiedBy>pa</cp:lastModifiedBy>
  <cp:revision>616</cp:revision>
  <cp:lastPrinted>2018-11-26T10:39:34Z</cp:lastPrinted>
  <dcterms:modified xsi:type="dcterms:W3CDTF">2021-05-19T06:43:31Z</dcterms:modified>
</cp:coreProperties>
</file>