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8"/>
  </p:notesMasterIdLst>
  <p:sldIdLst>
    <p:sldId id="256" r:id="rId2"/>
    <p:sldId id="260" r:id="rId3"/>
    <p:sldId id="282" r:id="rId4"/>
    <p:sldId id="283" r:id="rId5"/>
    <p:sldId id="286" r:id="rId6"/>
    <p:sldId id="273" r:id="rId7"/>
    <p:sldId id="274" r:id="rId8"/>
    <p:sldId id="275" r:id="rId9"/>
    <p:sldId id="276" r:id="rId10"/>
    <p:sldId id="264" r:id="rId11"/>
    <p:sldId id="265" r:id="rId12"/>
    <p:sldId id="267" r:id="rId13"/>
    <p:sldId id="269" r:id="rId14"/>
    <p:sldId id="271" r:id="rId15"/>
    <p:sldId id="278"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747E8-34C2-4C4E-9E3D-4F58016496D4}" type="datetimeFigureOut">
              <a:rPr lang="fr-FR" smtClean="0"/>
              <a:t>10/01/2022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06EBB-1B70-428E-B906-FF8A733BDF21}" type="slidenum">
              <a:rPr lang="fr-FR" smtClean="0"/>
              <a:t>‹N°›</a:t>
            </a:fld>
            <a:endParaRPr lang="fr-FR"/>
          </a:p>
        </p:txBody>
      </p:sp>
    </p:spTree>
    <p:extLst>
      <p:ext uri="{BB962C8B-B14F-4D97-AF65-F5344CB8AC3E}">
        <p14:creationId xmlns:p14="http://schemas.microsoft.com/office/powerpoint/2010/main" val="140460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168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9CD9B3-B1F3-4796-908B-6C887D31DEBD}" type="slidenum">
              <a:rPr lang="fr-FR" altLang="fr-FR" smtClean="0"/>
              <a:pPr fontAlgn="base">
                <a:spcBef>
                  <a:spcPct val="0"/>
                </a:spcBef>
                <a:spcAft>
                  <a:spcPct val="0"/>
                </a:spcAft>
                <a:defRPr/>
              </a:pPr>
              <a:t>6</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solidFill>
                  <a:srgbClr val="00B050"/>
                </a:solidFill>
              </a:rPr>
              <a:t>Le candidat peut toujours démissioner des candidatures qui sont encore en attente de réponses favorables </a:t>
            </a:r>
          </a:p>
          <a:p>
            <a:pPr eaLnBrk="1" hangingPunct="1">
              <a:spcBef>
                <a:spcPct val="0"/>
              </a:spcBef>
            </a:pPr>
            <a:endParaRPr lang="fr-FR" altLang="fr-FR"/>
          </a:p>
        </p:txBody>
      </p:sp>
      <p:sp>
        <p:nvSpPr>
          <p:cNvPr id="8499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5E299D-DF75-430B-9C00-C1129579F885}" type="slidenum">
              <a:rPr lang="fr-FR" altLang="fr-FR" smtClean="0"/>
              <a:pPr fontAlgn="base">
                <a:spcBef>
                  <a:spcPct val="0"/>
                </a:spcBef>
                <a:spcAft>
                  <a:spcPct val="0"/>
                </a:spcAft>
                <a:defRPr/>
              </a:pPr>
              <a:t>13</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602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51B0CBF-D159-45D9-AB0E-B9C4C1711BBE}" type="slidenum">
              <a:rPr lang="fr-FR" altLang="fr-FR" smtClean="0">
                <a:solidFill>
                  <a:srgbClr val="000000"/>
                </a:solidFill>
              </a:rPr>
              <a:pPr fontAlgn="base">
                <a:spcBef>
                  <a:spcPct val="0"/>
                </a:spcBef>
                <a:spcAft>
                  <a:spcPct val="0"/>
                </a:spcAft>
                <a:defRPr/>
              </a:pPr>
              <a:t>14</a:t>
            </a:fld>
            <a:endParaRPr lang="fr-FR" altLang="fr-F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3E8427E8-AA6D-4704-A6B5-59F1C20ADFB7}" type="datetime1">
              <a:rPr lang="en-US" smtClean="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4A05EB-F1F3-43ED-9B58-F5D09E1AEBFC}" type="datetime1">
              <a:rPr lang="en-US" smtClean="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1D662C-8F80-4075-BBE5-4A59A4DCA7F1}" type="datetime1">
              <a:rPr lang="en-US" smtClean="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587974"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Tx/>
              <a:buBlip>
                <a:blip r:embed="rId2"/>
              </a:buBlip>
              <a:tabLst/>
              <a:defRPr/>
            </a:lvl1pPr>
            <a:lvl2pPr marL="627063" marR="0" indent="-169863" algn="l" defTabSz="457200" rtl="0" eaLnBrk="1" fontAlgn="auto" latinLnBrk="0" hangingPunct="1">
              <a:lnSpc>
                <a:spcPct val="100000"/>
              </a:lnSpc>
              <a:spcBef>
                <a:spcPct val="20000"/>
              </a:spcBef>
              <a:spcAft>
                <a:spcPts val="0"/>
              </a:spcAft>
              <a:buClr>
                <a:srgbClr val="F28E65"/>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28E65"/>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4"/>
          <p:cNvSpPr>
            <a:spLocks noGrp="1"/>
          </p:cNvSpPr>
          <p:nvPr>
            <p:ph type="sldNum" sz="quarter" idx="14"/>
          </p:nvPr>
        </p:nvSpPr>
        <p:spPr>
          <a:xfrm>
            <a:off x="10843684" y="6146801"/>
            <a:ext cx="601133" cy="365125"/>
          </a:xfrm>
        </p:spPr>
        <p:txBody>
          <a:bodyPr/>
          <a:lstStyle>
            <a:lvl1pPr>
              <a:defRPr/>
            </a:lvl1pPr>
          </a:lstStyle>
          <a:p>
            <a:pPr>
              <a:defRPr/>
            </a:pPr>
            <a:fld id="{33CF61F6-3025-41ED-8D93-E4F1AA6E7DF7}" type="slidenum">
              <a:rPr lang="fr-FR"/>
              <a:pPr>
                <a:defRPr/>
              </a:pPr>
              <a:t>‹N°›</a:t>
            </a:fld>
            <a:endParaRPr lang="fr-FR" dirty="0"/>
          </a:p>
        </p:txBody>
      </p:sp>
    </p:spTree>
    <p:extLst>
      <p:ext uri="{BB962C8B-B14F-4D97-AF65-F5344CB8AC3E}">
        <p14:creationId xmlns:p14="http://schemas.microsoft.com/office/powerpoint/2010/main" val="40183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08676BB-6286-4DE7-8F30-DE57D0879E46}" type="datetime1">
              <a:rPr lang="en-US" smtClean="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48F1F6F1-3344-4468-BFB8-C72057EE90D0}" type="datetime1">
              <a:rPr lang="en-US" smtClean="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EE46F63A-0392-4DC2-B2C9-5906C7559965}" type="datetime1">
              <a:rPr lang="en-US" smtClean="0"/>
              <a:t>1/10/2022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600D9BC5-4FDB-4275-ABAF-4FBB12BEB3BE}" type="datetime1">
              <a:rPr lang="en-US" smtClean="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CD537B-8634-448A-B665-88BFDD2E9248}" type="datetime1">
              <a:rPr lang="en-US" smtClean="0"/>
              <a:t>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AD792-1898-45CE-8F59-B0CEF9979A38}" type="datetime1">
              <a:rPr lang="en-US" smtClean="0"/>
              <a:t>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B61F6212-EA1C-410E-8CD7-FC9291B7AA6F}" type="datetime1">
              <a:rPr lang="en-US" smtClean="0"/>
              <a:t>1/10/2022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2749A03-273B-496D-9C6F-6F8CC2983659}" type="datetime1">
              <a:rPr lang="en-US" smtClean="0"/>
              <a:t>1/10/2022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8A45A0B-887A-411F-B74E-3A32AF213C92}" type="datetime1">
              <a:rPr lang="en-US" smtClean="0"/>
              <a:t>1/10/2022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terminales2020-2021.fr/" TargetMode="External"/><Relationship Id="rId2" Type="http://schemas.openxmlformats.org/officeDocument/2006/relationships/hyperlink" Target="http://www.monorientationenligne.fr/" TargetMode="External"/><Relationship Id="rId1" Type="http://schemas.openxmlformats.org/officeDocument/2006/relationships/slideLayout" Target="../slideLayouts/slideLayout2.xml"/><Relationship Id="rId4" Type="http://schemas.openxmlformats.org/officeDocument/2006/relationships/hyperlink" Target="http://www.parcoursup.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5C6BB-ED14-43F6-9A3C-F29C791AC15C}"/>
              </a:ext>
            </a:extLst>
          </p:cNvPr>
          <p:cNvSpPr>
            <a:spLocks noGrp="1"/>
          </p:cNvSpPr>
          <p:nvPr>
            <p:ph type="ctrTitle"/>
          </p:nvPr>
        </p:nvSpPr>
        <p:spPr/>
        <p:txBody>
          <a:bodyPr/>
          <a:lstStyle/>
          <a:p>
            <a:r>
              <a:rPr lang="fr-FR" dirty="0"/>
              <a:t>Réunion d’information sur l’orientation en terminale</a:t>
            </a:r>
          </a:p>
        </p:txBody>
      </p:sp>
      <p:sp>
        <p:nvSpPr>
          <p:cNvPr id="3" name="Sous-titre 2">
            <a:extLst>
              <a:ext uri="{FF2B5EF4-FFF2-40B4-BE49-F238E27FC236}">
                <a16:creationId xmlns:a16="http://schemas.microsoft.com/office/drawing/2014/main" id="{CACC3608-59B4-4629-921D-DB4D185EE08C}"/>
              </a:ext>
            </a:extLst>
          </p:cNvPr>
          <p:cNvSpPr>
            <a:spLocks noGrp="1"/>
          </p:cNvSpPr>
          <p:nvPr>
            <p:ph type="subTitle"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67556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880C4-40DD-4C1C-A1E7-496BDE627DA5}"/>
              </a:ext>
            </a:extLst>
          </p:cNvPr>
          <p:cNvSpPr>
            <a:spLocks noGrp="1"/>
          </p:cNvSpPr>
          <p:nvPr>
            <p:ph type="title"/>
          </p:nvPr>
        </p:nvSpPr>
        <p:spPr/>
        <p:txBody>
          <a:bodyPr/>
          <a:lstStyle/>
          <a:p>
            <a:r>
              <a:rPr lang="fr-FR" dirty="0"/>
              <a:t>La plateforme</a:t>
            </a:r>
          </a:p>
        </p:txBody>
      </p:sp>
      <p:sp>
        <p:nvSpPr>
          <p:cNvPr id="3" name="Espace réservé du contenu 2">
            <a:extLst>
              <a:ext uri="{FF2B5EF4-FFF2-40B4-BE49-F238E27FC236}">
                <a16:creationId xmlns:a16="http://schemas.microsoft.com/office/drawing/2014/main" id="{55637D14-B0E0-4BC9-BEFD-C627C6FA7553}"/>
              </a:ext>
            </a:extLst>
          </p:cNvPr>
          <p:cNvSpPr>
            <a:spLocks noGrp="1"/>
          </p:cNvSpPr>
          <p:nvPr>
            <p:ph idx="1"/>
          </p:nvPr>
        </p:nvSpPr>
        <p:spPr>
          <a:xfrm>
            <a:off x="2054431" y="2375065"/>
            <a:ext cx="7906433" cy="4298867"/>
          </a:xfrm>
        </p:spPr>
        <p:txBody>
          <a:bodyPr>
            <a:normAutofit/>
          </a:bodyPr>
          <a:lstStyle/>
          <a:p>
            <a:r>
              <a:rPr lang="fr-FR" b="1" dirty="0">
                <a:solidFill>
                  <a:srgbClr val="FF0000"/>
                </a:solidFill>
              </a:rPr>
              <a:t>La fiche Avenir</a:t>
            </a:r>
            <a:r>
              <a:rPr lang="fr-FR" b="1" dirty="0"/>
              <a:t>: </a:t>
            </a:r>
            <a:r>
              <a:rPr lang="fr-FR" dirty="0"/>
              <a:t>complétée au 2</a:t>
            </a:r>
            <a:r>
              <a:rPr lang="fr-FR" baseline="30000" dirty="0"/>
              <a:t>e</a:t>
            </a:r>
            <a:r>
              <a:rPr lang="fr-FR" dirty="0"/>
              <a:t> trimestre puis transmise par la plateforme à chaque établissement demandé par l’élève.</a:t>
            </a:r>
          </a:p>
          <a:p>
            <a:pPr lvl="1"/>
            <a:r>
              <a:rPr lang="fr-FR" dirty="0"/>
              <a:t>Notes de l’élève (moyennes de Terminale, appréciations des professeurs par discipline, positionnement dans la classe)</a:t>
            </a:r>
          </a:p>
          <a:p>
            <a:pPr lvl="1"/>
            <a:r>
              <a:rPr lang="fr-FR" dirty="0"/>
              <a:t>Appréciation complémentaire du professeur principal</a:t>
            </a:r>
          </a:p>
          <a:p>
            <a:pPr lvl="1"/>
            <a:r>
              <a:rPr lang="fr-FR" dirty="0"/>
              <a:t>Avis du chef d’établissement (cohérence vœu/motivation/capacité à réussir)</a:t>
            </a:r>
          </a:p>
          <a:p>
            <a:r>
              <a:rPr lang="fr-FR" b="1" dirty="0">
                <a:solidFill>
                  <a:srgbClr val="FF0000"/>
                </a:solidFill>
              </a:rPr>
              <a:t>10 vœux maximum</a:t>
            </a:r>
          </a:p>
          <a:p>
            <a:r>
              <a:rPr lang="fr-FR" dirty="0"/>
              <a:t>Pour l’instant pas de hiérarchisation </a:t>
            </a:r>
          </a:p>
          <a:p>
            <a:r>
              <a:rPr lang="fr-FR" b="1" dirty="0">
                <a:solidFill>
                  <a:srgbClr val="FF0000"/>
                </a:solidFill>
              </a:rPr>
              <a:t>« Garanties offertes aux candidats » </a:t>
            </a:r>
            <a:r>
              <a:rPr lang="fr-FR" dirty="0">
                <a:solidFill>
                  <a:srgbClr val="FF0000"/>
                </a:solidFill>
              </a:rPr>
              <a:t>: </a:t>
            </a:r>
            <a:r>
              <a:rPr lang="fr-FR" dirty="0"/>
              <a:t>droit d’accès de tout bachelier à suivre des études dans l’enseignement supérieur ; permettre une mobilité sociale et géographique ( changer d’académie);  dispositif « meilleur bachelier »</a:t>
            </a:r>
          </a:p>
        </p:txBody>
      </p:sp>
      <p:sp>
        <p:nvSpPr>
          <p:cNvPr id="4" name="Espace réservé du numéro de diapositive 3"/>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70618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vœux</a:t>
            </a:r>
          </a:p>
        </p:txBody>
      </p:sp>
      <p:sp>
        <p:nvSpPr>
          <p:cNvPr id="3" name="Espace réservé du contenu 2"/>
          <p:cNvSpPr>
            <a:spLocks noGrp="1"/>
          </p:cNvSpPr>
          <p:nvPr>
            <p:ph idx="1"/>
          </p:nvPr>
        </p:nvSpPr>
        <p:spPr>
          <a:xfrm>
            <a:off x="2231136" y="2327564"/>
            <a:ext cx="7729728" cy="3412463"/>
          </a:xfrm>
        </p:spPr>
        <p:txBody>
          <a:bodyPr>
            <a:normAutofit fontScale="92500" lnSpcReduction="10000"/>
          </a:bodyPr>
          <a:lstStyle/>
          <a:p>
            <a:r>
              <a:rPr lang="fr-FR" dirty="0">
                <a:solidFill>
                  <a:srgbClr val="FF0000"/>
                </a:solidFill>
              </a:rPr>
              <a:t>Saisie des vœux  du 20/01 au 29/03 (dernier délai) puis étape de finalisation du dossier et date limite de confirmation des vœux  le jeudi 8 avril.</a:t>
            </a:r>
          </a:p>
          <a:p>
            <a:r>
              <a:rPr lang="fr-FR" dirty="0">
                <a:solidFill>
                  <a:srgbClr val="FF0000"/>
                </a:solidFill>
              </a:rPr>
              <a:t>10 </a:t>
            </a:r>
            <a:r>
              <a:rPr lang="fr-FR" dirty="0"/>
              <a:t>Ne sont pas classés mais ils sont </a:t>
            </a:r>
            <a:r>
              <a:rPr lang="fr-FR" dirty="0">
                <a:solidFill>
                  <a:srgbClr val="FF0000"/>
                </a:solidFill>
              </a:rPr>
              <a:t>motivés</a:t>
            </a:r>
            <a:r>
              <a:rPr lang="fr-FR" dirty="0"/>
              <a:t> (saisie sur la plateforme)</a:t>
            </a:r>
          </a:p>
          <a:p>
            <a:r>
              <a:rPr lang="fr-FR" dirty="0">
                <a:solidFill>
                  <a:srgbClr val="FF0000"/>
                </a:solidFill>
              </a:rPr>
              <a:t>Vœu multiple possible</a:t>
            </a:r>
            <a:r>
              <a:rPr lang="fr-FR" dirty="0"/>
              <a:t>: choisir la ou les formations souhaitées parmi un ensemble de formations regroupés par type</a:t>
            </a:r>
          </a:p>
          <a:p>
            <a:r>
              <a:rPr lang="fr-FR" dirty="0"/>
              <a:t>Le vœu multiple compte pour un seul vœu </a:t>
            </a:r>
          </a:p>
          <a:p>
            <a:r>
              <a:rPr lang="fr-FR" dirty="0"/>
              <a:t>Exemples  de vœux multiples : </a:t>
            </a:r>
          </a:p>
          <a:p>
            <a:pPr marL="804863" lvl="2" indent="-177800">
              <a:lnSpc>
                <a:spcPct val="110000"/>
              </a:lnSpc>
              <a:buClr>
                <a:srgbClr val="F28E65"/>
              </a:buClr>
              <a:buFont typeface="Lucida Grande"/>
              <a:buChar char="-"/>
              <a:defRPr/>
            </a:pPr>
            <a:r>
              <a:rPr lang="fr-FR" dirty="0"/>
              <a:t>regroupement de licences de Droit en Ile-de-France</a:t>
            </a:r>
          </a:p>
          <a:p>
            <a:pPr marL="804863" lvl="2" indent="-177800">
              <a:lnSpc>
                <a:spcPct val="110000"/>
              </a:lnSpc>
              <a:buClr>
                <a:srgbClr val="F28E65"/>
              </a:buClr>
              <a:buFont typeface="Lucida Grande"/>
              <a:buChar char="-"/>
              <a:defRPr/>
            </a:pPr>
            <a:r>
              <a:rPr lang="fr-FR" dirty="0"/>
              <a:t>regroupements de BTS « Management des Unités Commerciales » à Lyon</a:t>
            </a:r>
          </a:p>
          <a:p>
            <a:pPr marL="804863" lvl="2" indent="-177800">
              <a:lnSpc>
                <a:spcPct val="110000"/>
              </a:lnSpc>
              <a:buClr>
                <a:srgbClr val="F28E65"/>
              </a:buClr>
              <a:buFont typeface="Lucida Grande"/>
              <a:buChar char="-"/>
              <a:defRPr/>
            </a:pPr>
            <a:r>
              <a:rPr lang="fr-FR" dirty="0"/>
              <a:t>regroupement de CPGE - MPSI …</a:t>
            </a:r>
          </a:p>
          <a:p>
            <a:endParaRPr lang="fr-FR" dirty="0"/>
          </a:p>
        </p:txBody>
      </p:sp>
      <p:sp>
        <p:nvSpPr>
          <p:cNvPr id="4" name="Espace réservé du numéro de diapositive 3"/>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8588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7" y="77788"/>
            <a:ext cx="10507133" cy="1287462"/>
          </a:xfrm>
        </p:spPr>
        <p:txBody>
          <a:bodyPr/>
          <a:lstStyle/>
          <a:p>
            <a:pPr eaLnBrk="1" fontAlgn="auto" hangingPunct="1">
              <a:spcAft>
                <a:spcPts val="0"/>
              </a:spcAft>
              <a:defRPr/>
            </a:pPr>
            <a:r>
              <a:rPr lang="fr-FR" b="1" dirty="0"/>
              <a:t>Comment lire Les réponses des établissements d’enseignement supérieur </a:t>
            </a:r>
          </a:p>
        </p:txBody>
      </p:sp>
      <p:sp>
        <p:nvSpPr>
          <p:cNvPr id="56323" name="Espace réservé du numéro de diapositive 4"/>
          <p:cNvSpPr>
            <a:spLocks noGrp="1"/>
          </p:cNvSpPr>
          <p:nvPr>
            <p:ph type="sldNum"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D57E5F-180A-4795-9D77-18F3C98048FA}" type="slidenum">
              <a:rPr lang="fr-FR" altLang="fr-FR" smtClean="0">
                <a:solidFill>
                  <a:srgbClr val="FFFFFF"/>
                </a:solidFill>
              </a:rPr>
              <a:pPr fontAlgn="base">
                <a:spcBef>
                  <a:spcPct val="0"/>
                </a:spcBef>
                <a:spcAft>
                  <a:spcPct val="0"/>
                </a:spcAft>
                <a:defRPr/>
              </a:pPr>
              <a:t>12</a:t>
            </a:fld>
            <a:endParaRPr lang="fr-FR" altLang="fr-FR">
              <a:solidFill>
                <a:srgbClr val="FFFFFF"/>
              </a:solidFill>
            </a:endParaRPr>
          </a:p>
        </p:txBody>
      </p:sp>
      <p:sp>
        <p:nvSpPr>
          <p:cNvPr id="6" name="Espace réservé du texte 5"/>
          <p:cNvSpPr>
            <a:spLocks noGrp="1"/>
          </p:cNvSpPr>
          <p:nvPr>
            <p:ph type="body" sz="quarter" idx="13"/>
          </p:nvPr>
        </p:nvSpPr>
        <p:spPr>
          <a:xfrm>
            <a:off x="243417" y="1035050"/>
            <a:ext cx="11910483" cy="755650"/>
          </a:xfrm>
        </p:spPr>
        <p:txBody>
          <a:bodyPr rtlCol="0">
            <a:normAutofit/>
          </a:bodyPr>
          <a:lstStyle/>
          <a:p>
            <a:pPr marL="0" indent="0">
              <a:buFontTx/>
              <a:buNone/>
              <a:defRPr/>
            </a:pPr>
            <a:endParaRPr lang="fr-FR" b="1" dirty="0"/>
          </a:p>
          <a:p>
            <a:pPr>
              <a:defRPr/>
            </a:pPr>
            <a:r>
              <a:rPr lang="fr-FR" b="1" dirty="0"/>
              <a:t> Pour une formation sélective (CPGE, BTS,  BUT ex DUT, écoles…)</a:t>
            </a:r>
          </a:p>
          <a:p>
            <a:pPr lvl="1">
              <a:defRPr/>
            </a:pPr>
            <a:endParaRPr lang="fr-FR" dirty="0"/>
          </a:p>
        </p:txBody>
      </p:sp>
      <p:sp>
        <p:nvSpPr>
          <p:cNvPr id="4" name="Rectangle à coins arrondis 3"/>
          <p:cNvSpPr/>
          <p:nvPr/>
        </p:nvSpPr>
        <p:spPr>
          <a:xfrm>
            <a:off x="2055285" y="2166939"/>
            <a:ext cx="3543300"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2" name="Rectangle à coins arrondis 11"/>
          <p:cNvSpPr/>
          <p:nvPr/>
        </p:nvSpPr>
        <p:spPr>
          <a:xfrm>
            <a:off x="2063751" y="2682875"/>
            <a:ext cx="3543300" cy="323850"/>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56327" name="ZoneTexte 13"/>
          <p:cNvSpPr txBox="1">
            <a:spLocks noChangeArrowheads="1"/>
          </p:cNvSpPr>
          <p:nvPr/>
        </p:nvSpPr>
        <p:spPr bwMode="auto">
          <a:xfrm>
            <a:off x="3575051" y="2432051"/>
            <a:ext cx="9419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ou</a:t>
            </a:r>
          </a:p>
        </p:txBody>
      </p:sp>
      <p:sp>
        <p:nvSpPr>
          <p:cNvPr id="15" name="Flèche droite 14"/>
          <p:cNvSpPr/>
          <p:nvPr/>
        </p:nvSpPr>
        <p:spPr>
          <a:xfrm>
            <a:off x="5767918" y="2238376"/>
            <a:ext cx="8953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à coins arrondis 15"/>
          <p:cNvSpPr/>
          <p:nvPr/>
        </p:nvSpPr>
        <p:spPr>
          <a:xfrm>
            <a:off x="6813551" y="2208213"/>
            <a:ext cx="35433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26338B"/>
                </a:solidFill>
              </a:rPr>
              <a:t>Il accepte ou renonce</a:t>
            </a:r>
          </a:p>
        </p:txBody>
      </p:sp>
      <p:sp>
        <p:nvSpPr>
          <p:cNvPr id="29" name="Espace réservé du texte 5"/>
          <p:cNvSpPr txBox="1">
            <a:spLocks/>
          </p:cNvSpPr>
          <p:nvPr/>
        </p:nvSpPr>
        <p:spPr>
          <a:xfrm>
            <a:off x="243417" y="3343276"/>
            <a:ext cx="11910483" cy="684213"/>
          </a:xfrm>
          <a:prstGeom prst="rect">
            <a:avLst/>
          </a:prstGeom>
        </p:spPr>
        <p:txBody>
          <a:bodyPr>
            <a:normAutofit lnSpcReduction="10000"/>
          </a:bodyPr>
          <a:lstStyle>
            <a:lvl1pPr marL="177800" marR="0" indent="-177800" algn="l" defTabSz="457200" rtl="0" eaLnBrk="1" fontAlgn="auto" latinLnBrk="0" hangingPunct="1">
              <a:lnSpc>
                <a:spcPct val="100000"/>
              </a:lnSpc>
              <a:spcBef>
                <a:spcPct val="20000"/>
              </a:spcBef>
              <a:spcAft>
                <a:spcPts val="0"/>
              </a:spcAft>
              <a:buClrTx/>
              <a:buSzPct val="100000"/>
              <a:buFontTx/>
              <a:buBlip>
                <a:blip r:embed="rId2"/>
              </a:buBlip>
              <a:tabLst/>
              <a:defRPr sz="2000" kern="1200">
                <a:solidFill>
                  <a:srgbClr val="26338B"/>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28E65"/>
              </a:buClr>
              <a:buSzTx/>
              <a:buFont typeface="Arial-ItalicMT" charset="0"/>
              <a:buChar char="&gt;"/>
              <a:tabLst/>
              <a:defRPr sz="1500" kern="1200">
                <a:solidFill>
                  <a:srgbClr val="26338B"/>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26338B"/>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28E65"/>
              </a:buClr>
              <a:buSzTx/>
              <a:buFont typeface="Arial"/>
              <a:buChar char="–"/>
              <a:tabLst/>
              <a:defRPr sz="1100" kern="1200">
                <a:solidFill>
                  <a:srgbClr val="26338B"/>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2633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Clr>
                <a:srgbClr val="F28E65"/>
              </a:buClr>
              <a:defRPr/>
            </a:pPr>
            <a:endParaRPr lang="fr-FR" dirty="0"/>
          </a:p>
          <a:p>
            <a:pPr>
              <a:defRPr/>
            </a:pPr>
            <a:r>
              <a:rPr lang="fr-FR" b="1" dirty="0"/>
              <a:t> Pour une formation non sélective (licence)</a:t>
            </a:r>
          </a:p>
          <a:p>
            <a:pPr lvl="1">
              <a:defRPr/>
            </a:pPr>
            <a:endParaRPr lang="fr-FR" dirty="0"/>
          </a:p>
        </p:txBody>
      </p:sp>
      <p:sp>
        <p:nvSpPr>
          <p:cNvPr id="56331" name="ZoneTexte 30"/>
          <p:cNvSpPr txBox="1">
            <a:spLocks noChangeArrowheads="1"/>
          </p:cNvSpPr>
          <p:nvPr/>
        </p:nvSpPr>
        <p:spPr bwMode="auto">
          <a:xfrm>
            <a:off x="1964267" y="1862139"/>
            <a:ext cx="374438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Réponse donnée au futur étudiant</a:t>
            </a:r>
          </a:p>
        </p:txBody>
      </p:sp>
      <p:sp>
        <p:nvSpPr>
          <p:cNvPr id="8" name="Rectangle 7"/>
          <p:cNvSpPr/>
          <p:nvPr/>
        </p:nvSpPr>
        <p:spPr>
          <a:xfrm>
            <a:off x="9338733" y="1035051"/>
            <a:ext cx="2497667" cy="206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Ellipse 6"/>
          <p:cNvSpPr/>
          <p:nvPr/>
        </p:nvSpPr>
        <p:spPr>
          <a:xfrm rot="606903">
            <a:off x="9359901" y="1079500"/>
            <a:ext cx="2495551" cy="935038"/>
          </a:xfrm>
          <a:prstGeom prst="ellipse">
            <a:avLst/>
          </a:prstGeom>
          <a:solidFill>
            <a:srgbClr val="F28E6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200" b="1" dirty="0">
                <a:solidFill>
                  <a:prstClr val="white"/>
                </a:solidFill>
              </a:rPr>
              <a:t>Consultation des propositions à partir du 27 mai</a:t>
            </a:r>
          </a:p>
        </p:txBody>
      </p:sp>
      <p:sp>
        <p:nvSpPr>
          <p:cNvPr id="35" name="Rectangle à coins arrondis 34"/>
          <p:cNvSpPr/>
          <p:nvPr/>
        </p:nvSpPr>
        <p:spPr>
          <a:xfrm>
            <a:off x="2063751" y="3187700"/>
            <a:ext cx="3543300"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26338B"/>
                </a:solidFill>
              </a:rPr>
              <a:t>NON</a:t>
            </a:r>
          </a:p>
        </p:txBody>
      </p:sp>
      <p:sp>
        <p:nvSpPr>
          <p:cNvPr id="56335" name="ZoneTexte 35"/>
          <p:cNvSpPr txBox="1">
            <a:spLocks noChangeArrowheads="1"/>
          </p:cNvSpPr>
          <p:nvPr/>
        </p:nvSpPr>
        <p:spPr bwMode="auto">
          <a:xfrm>
            <a:off x="3575051" y="2936876"/>
            <a:ext cx="9419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ou</a:t>
            </a:r>
          </a:p>
        </p:txBody>
      </p:sp>
      <p:sp>
        <p:nvSpPr>
          <p:cNvPr id="56336" name="ZoneTexte 36"/>
          <p:cNvSpPr txBox="1">
            <a:spLocks noChangeArrowheads="1"/>
          </p:cNvSpPr>
          <p:nvPr/>
        </p:nvSpPr>
        <p:spPr bwMode="auto">
          <a:xfrm>
            <a:off x="7095067" y="1881189"/>
            <a:ext cx="292735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Réponse du futur étudiant</a:t>
            </a:r>
          </a:p>
        </p:txBody>
      </p:sp>
      <p:sp>
        <p:nvSpPr>
          <p:cNvPr id="38" name="Flèche droite 37"/>
          <p:cNvSpPr/>
          <p:nvPr/>
        </p:nvSpPr>
        <p:spPr>
          <a:xfrm>
            <a:off x="5767918" y="2733676"/>
            <a:ext cx="8953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9" name="Rectangle à coins arrondis 38"/>
          <p:cNvSpPr/>
          <p:nvPr/>
        </p:nvSpPr>
        <p:spPr>
          <a:xfrm>
            <a:off x="6813551" y="2693988"/>
            <a:ext cx="35433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26338B"/>
                </a:solidFill>
              </a:rPr>
              <a:t>Il maintient ou renonce</a:t>
            </a:r>
          </a:p>
        </p:txBody>
      </p:sp>
      <p:sp>
        <p:nvSpPr>
          <p:cNvPr id="40" name="Rectangle à coins arrondis 39"/>
          <p:cNvSpPr/>
          <p:nvPr/>
        </p:nvSpPr>
        <p:spPr>
          <a:xfrm>
            <a:off x="2067985" y="4329114"/>
            <a:ext cx="3543300"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41" name="Rectangle à coins arrondis 40"/>
          <p:cNvSpPr/>
          <p:nvPr/>
        </p:nvSpPr>
        <p:spPr>
          <a:xfrm>
            <a:off x="2076451" y="4845050"/>
            <a:ext cx="3543300"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56341" name="ZoneTexte 41"/>
          <p:cNvSpPr txBox="1">
            <a:spLocks noChangeArrowheads="1"/>
          </p:cNvSpPr>
          <p:nvPr/>
        </p:nvSpPr>
        <p:spPr bwMode="auto">
          <a:xfrm>
            <a:off x="3587751" y="4594226"/>
            <a:ext cx="9419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ou</a:t>
            </a:r>
          </a:p>
        </p:txBody>
      </p:sp>
      <p:sp>
        <p:nvSpPr>
          <p:cNvPr id="43" name="Flèche droite 42"/>
          <p:cNvSpPr/>
          <p:nvPr/>
        </p:nvSpPr>
        <p:spPr>
          <a:xfrm>
            <a:off x="5780617" y="4400551"/>
            <a:ext cx="8953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4" name="Rectangle à coins arrondis 43"/>
          <p:cNvSpPr/>
          <p:nvPr/>
        </p:nvSpPr>
        <p:spPr>
          <a:xfrm>
            <a:off x="6826251" y="4370388"/>
            <a:ext cx="35433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26338B"/>
                </a:solidFill>
              </a:rPr>
              <a:t>Il accepte ou renonce</a:t>
            </a:r>
          </a:p>
        </p:txBody>
      </p:sp>
      <p:sp>
        <p:nvSpPr>
          <p:cNvPr id="56344" name="ZoneTexte 44"/>
          <p:cNvSpPr txBox="1">
            <a:spLocks noChangeArrowheads="1"/>
          </p:cNvSpPr>
          <p:nvPr/>
        </p:nvSpPr>
        <p:spPr bwMode="auto">
          <a:xfrm>
            <a:off x="1976967" y="4033839"/>
            <a:ext cx="374438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Réponse donnée au futur étudiant</a:t>
            </a:r>
          </a:p>
        </p:txBody>
      </p:sp>
      <p:sp>
        <p:nvSpPr>
          <p:cNvPr id="46" name="Rectangle à coins arrondis 45"/>
          <p:cNvSpPr/>
          <p:nvPr/>
        </p:nvSpPr>
        <p:spPr>
          <a:xfrm>
            <a:off x="2076451" y="5349875"/>
            <a:ext cx="3543300" cy="323850"/>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56346" name="ZoneTexte 46"/>
          <p:cNvSpPr txBox="1">
            <a:spLocks noChangeArrowheads="1"/>
          </p:cNvSpPr>
          <p:nvPr/>
        </p:nvSpPr>
        <p:spPr bwMode="auto">
          <a:xfrm>
            <a:off x="3587751" y="5099051"/>
            <a:ext cx="9419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ou</a:t>
            </a:r>
          </a:p>
        </p:txBody>
      </p:sp>
      <p:sp>
        <p:nvSpPr>
          <p:cNvPr id="56347" name="ZoneTexte 47"/>
          <p:cNvSpPr txBox="1">
            <a:spLocks noChangeArrowheads="1"/>
          </p:cNvSpPr>
          <p:nvPr/>
        </p:nvSpPr>
        <p:spPr bwMode="auto">
          <a:xfrm>
            <a:off x="7107767" y="4052889"/>
            <a:ext cx="292735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t>Réponse du futur étudiant</a:t>
            </a:r>
          </a:p>
        </p:txBody>
      </p:sp>
      <p:sp>
        <p:nvSpPr>
          <p:cNvPr id="49" name="Flèche droite 48"/>
          <p:cNvSpPr/>
          <p:nvPr/>
        </p:nvSpPr>
        <p:spPr>
          <a:xfrm>
            <a:off x="5780617" y="4895851"/>
            <a:ext cx="8953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 name="Rectangle à coins arrondis 49"/>
          <p:cNvSpPr/>
          <p:nvPr/>
        </p:nvSpPr>
        <p:spPr>
          <a:xfrm>
            <a:off x="6826251" y="4865688"/>
            <a:ext cx="35433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26338B"/>
                </a:solidFill>
              </a:rPr>
              <a:t>Il accepte ou renonce</a:t>
            </a:r>
          </a:p>
        </p:txBody>
      </p:sp>
      <p:sp>
        <p:nvSpPr>
          <p:cNvPr id="10" name="Rectangle 9"/>
          <p:cNvSpPr/>
          <p:nvPr/>
        </p:nvSpPr>
        <p:spPr>
          <a:xfrm>
            <a:off x="3848101" y="6051551"/>
            <a:ext cx="7150100" cy="663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10998201" y="6146801"/>
            <a:ext cx="723900" cy="454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6352" name="Rectangle 29"/>
          <p:cNvSpPr>
            <a:spLocks noChangeArrowheads="1"/>
          </p:cNvSpPr>
          <p:nvPr/>
        </p:nvSpPr>
        <p:spPr bwMode="auto">
          <a:xfrm>
            <a:off x="3299884" y="5911851"/>
            <a:ext cx="7440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27063" lvl="2">
              <a:buClr>
                <a:srgbClr val="F28E65"/>
              </a:buClr>
            </a:pPr>
            <a:r>
              <a:rPr lang="fr-FR" altLang="fr-FR" sz="1400" b="1">
                <a:solidFill>
                  <a:srgbClr val="26338B"/>
                </a:solidFill>
              </a:rPr>
              <a:t>oui – si : </a:t>
            </a:r>
            <a:r>
              <a:rPr lang="fr-FR" altLang="fr-FR" sz="1400">
                <a:solidFill>
                  <a:srgbClr val="26338B"/>
                </a:solidFill>
              </a:rPr>
              <a:t>le lycéen se voit proposer un </a:t>
            </a:r>
            <a:r>
              <a:rPr lang="fr-FR" altLang="fr-FR" sz="1400" b="1">
                <a:solidFill>
                  <a:srgbClr val="F28E65"/>
                </a:solidFill>
              </a:rPr>
              <a:t>parcours de formation personnalisé</a:t>
            </a:r>
            <a:r>
              <a:rPr lang="fr-FR" altLang="fr-FR" sz="1400">
                <a:solidFill>
                  <a:srgbClr val="F28E65"/>
                </a:solidFill>
              </a:rPr>
              <a:t> </a:t>
            </a:r>
            <a:r>
              <a:rPr lang="fr-FR" altLang="fr-FR" sz="1400">
                <a:solidFill>
                  <a:srgbClr val="26338B"/>
                </a:solidFill>
              </a:rPr>
              <a:t>pour se renforcer dans les compétences attendues et se donner toutes les chances de réussir</a:t>
            </a:r>
          </a:p>
        </p:txBody>
      </p:sp>
      <p:sp>
        <p:nvSpPr>
          <p:cNvPr id="51" name="Flèche droite 50"/>
          <p:cNvSpPr/>
          <p:nvPr/>
        </p:nvSpPr>
        <p:spPr>
          <a:xfrm>
            <a:off x="5767918" y="5400676"/>
            <a:ext cx="8953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 name="Rectangle à coins arrondis 51"/>
          <p:cNvSpPr/>
          <p:nvPr/>
        </p:nvSpPr>
        <p:spPr>
          <a:xfrm>
            <a:off x="6813551" y="5360988"/>
            <a:ext cx="35433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26338B"/>
                </a:solidFill>
              </a:rPr>
              <a:t>Il maintient ou renonce</a:t>
            </a:r>
          </a:p>
        </p:txBody>
      </p:sp>
    </p:spTree>
    <p:extLst>
      <p:ext uri="{BB962C8B-B14F-4D97-AF65-F5344CB8AC3E}">
        <p14:creationId xmlns:p14="http://schemas.microsoft.com/office/powerpoint/2010/main" val="294020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7" y="77788"/>
            <a:ext cx="10507133" cy="1287462"/>
          </a:xfrm>
        </p:spPr>
        <p:txBody>
          <a:bodyPr/>
          <a:lstStyle/>
          <a:p>
            <a:pPr eaLnBrk="1" fontAlgn="auto" hangingPunct="1">
              <a:spcAft>
                <a:spcPts val="0"/>
              </a:spcAft>
              <a:defRPr/>
            </a:pPr>
            <a:r>
              <a:rPr lang="fr-FR" b="1" dirty="0"/>
              <a:t>Comment Répondre aux propositions reçues (1/2)</a:t>
            </a:r>
          </a:p>
        </p:txBody>
      </p:sp>
      <p:sp>
        <p:nvSpPr>
          <p:cNvPr id="57347" name="Espace réservé du numéro de diapositive 4"/>
          <p:cNvSpPr>
            <a:spLocks noGrp="1"/>
          </p:cNvSpPr>
          <p:nvPr>
            <p:ph type="sldNum"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D6FC5F-26BD-46D1-844F-7A181788D8A7}" type="slidenum">
              <a:rPr lang="fr-FR" altLang="fr-FR" smtClean="0">
                <a:solidFill>
                  <a:srgbClr val="FFFFFF"/>
                </a:solidFill>
              </a:rPr>
              <a:pPr fontAlgn="base">
                <a:spcBef>
                  <a:spcPct val="0"/>
                </a:spcBef>
                <a:spcAft>
                  <a:spcPct val="0"/>
                </a:spcAft>
                <a:defRPr/>
              </a:pPr>
              <a:t>13</a:t>
            </a:fld>
            <a:endParaRPr lang="fr-FR" altLang="fr-FR">
              <a:solidFill>
                <a:srgbClr val="FFFFFF"/>
              </a:solidFill>
            </a:endParaRPr>
          </a:p>
        </p:txBody>
      </p:sp>
      <p:sp>
        <p:nvSpPr>
          <p:cNvPr id="6" name="Espace réservé du texte 5"/>
          <p:cNvSpPr>
            <a:spLocks noGrp="1"/>
          </p:cNvSpPr>
          <p:nvPr>
            <p:ph type="body" sz="quarter" idx="13"/>
          </p:nvPr>
        </p:nvSpPr>
        <p:spPr>
          <a:xfrm>
            <a:off x="19051" y="1062038"/>
            <a:ext cx="12283016" cy="5267325"/>
          </a:xfrm>
        </p:spPr>
        <p:txBody>
          <a:bodyPr rtlCol="0">
            <a:normAutofit/>
          </a:bodyPr>
          <a:lstStyle/>
          <a:p>
            <a:pPr lvl="1">
              <a:defRPr/>
            </a:pPr>
            <a:endParaRPr lang="fr-FR" dirty="0"/>
          </a:p>
          <a:p>
            <a:pPr>
              <a:defRPr/>
            </a:pPr>
            <a:r>
              <a:rPr lang="fr-FR" b="1" dirty="0"/>
              <a:t> Quelles règles pour accepter les propositions (ou y renoncer) ?</a:t>
            </a:r>
          </a:p>
          <a:p>
            <a:pPr lvl="1">
              <a:defRPr/>
            </a:pPr>
            <a:r>
              <a:rPr lang="fr-FR" sz="2000" b="1" dirty="0">
                <a:solidFill>
                  <a:srgbClr val="F28E65"/>
                </a:solidFill>
              </a:rPr>
              <a:t>Le</a:t>
            </a:r>
            <a:r>
              <a:rPr lang="fr-FR" sz="2000" b="1" dirty="0"/>
              <a:t> </a:t>
            </a:r>
            <a:r>
              <a:rPr lang="fr-FR" sz="2000" b="1" dirty="0">
                <a:solidFill>
                  <a:srgbClr val="F28E65"/>
                </a:solidFill>
              </a:rPr>
              <a:t>délai pour accepter une proposition d’admission (ou y renoncer) est de :</a:t>
            </a:r>
          </a:p>
          <a:p>
            <a:pPr marL="804863" lvl="2" indent="-177800">
              <a:buClr>
                <a:srgbClr val="F28E65"/>
              </a:buClr>
              <a:buFont typeface="Lucida Grande"/>
              <a:buChar char="-"/>
              <a:defRPr/>
            </a:pPr>
            <a:r>
              <a:rPr lang="fr-FR" sz="1800" b="1" dirty="0"/>
              <a:t>7 jours (en moyenne) jusqu'au 26 juin (</a:t>
            </a:r>
            <a:r>
              <a:rPr lang="fr-FR" sz="1800" b="1" dirty="0">
                <a:solidFill>
                  <a:srgbClr val="FF0000"/>
                </a:solidFill>
              </a:rPr>
              <a:t>délai différent selon les formations</a:t>
            </a:r>
            <a:r>
              <a:rPr lang="fr-FR" sz="1800" b="1" dirty="0"/>
              <a:t>)</a:t>
            </a:r>
          </a:p>
          <a:p>
            <a:pPr marL="804863" lvl="2" indent="-177800">
              <a:buClr>
                <a:srgbClr val="F28E65"/>
              </a:buClr>
              <a:buFont typeface="Lucida Grande"/>
              <a:buChar char="-"/>
              <a:defRPr/>
            </a:pPr>
            <a:r>
              <a:rPr lang="fr-FR" sz="1800" b="1" dirty="0"/>
              <a:t>3 à 1 jours du 26 juin au 15 juillet. </a:t>
            </a:r>
            <a:r>
              <a:rPr lang="fr-FR" sz="1800" b="1" dirty="0">
                <a:solidFill>
                  <a:srgbClr val="FF0000"/>
                </a:solidFill>
              </a:rPr>
              <a:t>15 juillet fin de la phase principale, dernier jour pour accepter une proposition, ne pas oublier de procéder à l’inscription administrative.</a:t>
            </a:r>
          </a:p>
          <a:p>
            <a:pPr marL="804863" lvl="2" indent="-177800">
              <a:buClr>
                <a:srgbClr val="F28E65"/>
              </a:buClr>
              <a:buFont typeface="Lucida Grande"/>
              <a:buChar char="-"/>
              <a:defRPr/>
            </a:pPr>
            <a:r>
              <a:rPr lang="fr-FR" sz="1800" b="1" dirty="0">
                <a:solidFill>
                  <a:srgbClr val="FF0000"/>
                </a:solidFill>
              </a:rPr>
              <a:t>Du 23 juin au 16 septembre la phase d’admission complémentaire est activée</a:t>
            </a:r>
          </a:p>
          <a:p>
            <a:pPr marL="457200" lvl="1" indent="0">
              <a:buFont typeface="Arial-ItalicMT" charset="0"/>
              <a:buNone/>
              <a:defRPr/>
            </a:pPr>
            <a:endParaRPr lang="fr-FR" sz="1800" dirty="0"/>
          </a:p>
          <a:p>
            <a:pPr>
              <a:defRPr/>
            </a:pPr>
            <a:r>
              <a:rPr lang="fr-FR" b="1" dirty="0"/>
              <a:t>Selon le cas de figure : </a:t>
            </a:r>
          </a:p>
          <a:p>
            <a:pPr lvl="1">
              <a:defRPr/>
            </a:pPr>
            <a:r>
              <a:rPr lang="fr-FR" sz="2000" b="1" dirty="0">
                <a:solidFill>
                  <a:srgbClr val="F28E65"/>
                </a:solidFill>
              </a:rPr>
              <a:t>Le lycéen reçoit une seule proposition d’admission (oui ou oui-si)</a:t>
            </a:r>
            <a:r>
              <a:rPr lang="fr-FR" sz="2000" dirty="0"/>
              <a:t>: </a:t>
            </a:r>
          </a:p>
          <a:p>
            <a:pPr lvl="1">
              <a:buFont typeface="Wingdings" panose="05000000000000000000" pitchFamily="2" charset="2"/>
              <a:buChar char="§"/>
              <a:defRPr/>
            </a:pPr>
            <a:r>
              <a:rPr lang="fr-FR" sz="2000" dirty="0"/>
              <a:t>il </a:t>
            </a:r>
            <a:r>
              <a:rPr lang="fr-FR" sz="2000" b="1" dirty="0">
                <a:solidFill>
                  <a:srgbClr val="51BAAA"/>
                </a:solidFill>
              </a:rPr>
              <a:t>accepte </a:t>
            </a:r>
            <a:r>
              <a:rPr lang="fr-FR" sz="2000" dirty="0"/>
              <a:t>la proposition (ou y renonce) </a:t>
            </a:r>
          </a:p>
          <a:p>
            <a:pPr lvl="1">
              <a:buFont typeface="Wingdings" panose="05000000000000000000" pitchFamily="2" charset="2"/>
              <a:buChar char="§"/>
              <a:defRPr/>
            </a:pPr>
            <a:r>
              <a:rPr lang="fr-FR" sz="2000" dirty="0"/>
              <a:t>s’il le souhaite, ses </a:t>
            </a:r>
            <a:r>
              <a:rPr lang="fr-FR" sz="2000" b="1" dirty="0">
                <a:solidFill>
                  <a:srgbClr val="51BAAA"/>
                </a:solidFill>
              </a:rPr>
              <a:t>autres vœux en attente sont maintenus</a:t>
            </a:r>
            <a:endParaRPr lang="fr-FR" sz="2000" dirty="0"/>
          </a:p>
          <a:p>
            <a:pPr lvl="1">
              <a:buFont typeface="Wingdings" panose="05000000000000000000" pitchFamily="2" charset="2"/>
              <a:buChar char="§"/>
              <a:defRPr/>
            </a:pPr>
            <a:r>
              <a:rPr lang="fr-FR" sz="2000" dirty="0"/>
              <a:t>il </a:t>
            </a:r>
            <a:r>
              <a:rPr lang="fr-FR" sz="2000" b="1" dirty="0">
                <a:solidFill>
                  <a:srgbClr val="51BAAA"/>
                </a:solidFill>
              </a:rPr>
              <a:t>consulte les modalités d’inscription administrative </a:t>
            </a:r>
            <a:r>
              <a:rPr lang="fr-FR" sz="2000" dirty="0"/>
              <a:t>de la formation acceptée</a:t>
            </a:r>
          </a:p>
          <a:p>
            <a:pPr marL="0" indent="0">
              <a:buFontTx/>
              <a:buNone/>
              <a:defRPr/>
            </a:pPr>
            <a:endParaRPr lang="fr-FR" dirty="0"/>
          </a:p>
          <a:p>
            <a:pPr marL="0" indent="0">
              <a:buFontTx/>
              <a:buNone/>
              <a:defRPr/>
            </a:pPr>
            <a:endParaRPr lang="fr-FR" dirty="0"/>
          </a:p>
        </p:txBody>
      </p:sp>
      <p:sp>
        <p:nvSpPr>
          <p:cNvPr id="8" name="Ellipse 7"/>
          <p:cNvSpPr/>
          <p:nvPr/>
        </p:nvSpPr>
        <p:spPr>
          <a:xfrm rot="606903">
            <a:off x="9520767" y="698501"/>
            <a:ext cx="2495551" cy="936625"/>
          </a:xfrm>
          <a:prstGeom prst="ellipse">
            <a:avLst/>
          </a:prstGeom>
          <a:solidFill>
            <a:srgbClr val="F28E6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200" b="1" dirty="0">
                <a:solidFill>
                  <a:prstClr val="white"/>
                </a:solidFill>
              </a:rPr>
              <a:t>Réponses aux propositions  à partir du 2 juin</a:t>
            </a:r>
          </a:p>
        </p:txBody>
      </p:sp>
    </p:spTree>
    <p:extLst>
      <p:ext uri="{BB962C8B-B14F-4D97-AF65-F5344CB8AC3E}">
        <p14:creationId xmlns:p14="http://schemas.microsoft.com/office/powerpoint/2010/main" val="390444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7" y="77788"/>
            <a:ext cx="11135784" cy="1287462"/>
          </a:xfrm>
        </p:spPr>
        <p:txBody>
          <a:bodyPr/>
          <a:lstStyle/>
          <a:p>
            <a:pPr eaLnBrk="1" fontAlgn="auto" hangingPunct="1">
              <a:spcAft>
                <a:spcPts val="0"/>
              </a:spcAft>
              <a:defRPr/>
            </a:pPr>
            <a:r>
              <a:rPr lang="fr-FR" b="1" dirty="0"/>
              <a:t>Comment Répondre aux  propositions reçues (2/2)</a:t>
            </a:r>
          </a:p>
        </p:txBody>
      </p:sp>
      <p:sp>
        <p:nvSpPr>
          <p:cNvPr id="58371" name="Espace réservé du numéro de diapositive 4"/>
          <p:cNvSpPr>
            <a:spLocks noGrp="1"/>
          </p:cNvSpPr>
          <p:nvPr>
            <p:ph type="sldNum"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D9A1F8-9EDC-4342-97FD-284A875A34AF}" type="slidenum">
              <a:rPr lang="fr-FR" altLang="fr-FR" smtClean="0">
                <a:solidFill>
                  <a:srgbClr val="FFFFFF"/>
                </a:solidFill>
              </a:rPr>
              <a:pPr fontAlgn="base">
                <a:spcBef>
                  <a:spcPct val="0"/>
                </a:spcBef>
                <a:spcAft>
                  <a:spcPct val="0"/>
                </a:spcAft>
                <a:defRPr/>
              </a:pPr>
              <a:t>14</a:t>
            </a:fld>
            <a:endParaRPr lang="fr-FR" altLang="fr-FR">
              <a:solidFill>
                <a:srgbClr val="FFFFFF"/>
              </a:solidFill>
            </a:endParaRPr>
          </a:p>
        </p:txBody>
      </p:sp>
      <p:sp>
        <p:nvSpPr>
          <p:cNvPr id="6" name="Espace réservé du texte 5"/>
          <p:cNvSpPr>
            <a:spLocks noGrp="1"/>
          </p:cNvSpPr>
          <p:nvPr>
            <p:ph type="body" sz="quarter" idx="13"/>
          </p:nvPr>
        </p:nvSpPr>
        <p:spPr>
          <a:xfrm>
            <a:off x="0" y="1576862"/>
            <a:ext cx="12283016" cy="4787900"/>
          </a:xfrm>
        </p:spPr>
        <p:txBody>
          <a:bodyPr rtlCol="0">
            <a:noAutofit/>
          </a:bodyPr>
          <a:lstStyle/>
          <a:p>
            <a:pPr lvl="1">
              <a:defRPr/>
            </a:pPr>
            <a:r>
              <a:rPr lang="fr-FR" sz="2000" b="1" dirty="0">
                <a:solidFill>
                  <a:srgbClr val="F28E65"/>
                </a:solidFill>
              </a:rPr>
              <a:t>Le lycéen reçoit plusieurs propositions d’admission (oui ou oui-si): </a:t>
            </a:r>
            <a:endParaRPr lang="fr-FR" sz="1800" dirty="0"/>
          </a:p>
          <a:p>
            <a:pPr lvl="1">
              <a:buFont typeface="Wingdings" panose="05000000000000000000" pitchFamily="2" charset="2"/>
              <a:buChar char="§"/>
              <a:defRPr/>
            </a:pPr>
            <a:r>
              <a:rPr lang="fr-FR" sz="1800" dirty="0"/>
              <a:t>il doit accepter </a:t>
            </a:r>
            <a:r>
              <a:rPr lang="fr-FR" sz="1800" b="1" dirty="0"/>
              <a:t>une seule proposition </a:t>
            </a:r>
            <a:r>
              <a:rPr lang="fr-FR" sz="1800" dirty="0"/>
              <a:t>parmi celles-ci et renoncer </a:t>
            </a:r>
            <a:r>
              <a:rPr lang="fr-FR" sz="1800" b="1" dirty="0">
                <a:solidFill>
                  <a:srgbClr val="51BAAA"/>
                </a:solidFill>
              </a:rPr>
              <a:t>aux autres propositions d’admission </a:t>
            </a:r>
            <a:r>
              <a:rPr lang="fr-FR" sz="1800" dirty="0"/>
              <a:t>qu’il a reçues pour ne pas monopoliser les places</a:t>
            </a:r>
          </a:p>
          <a:p>
            <a:pPr lvl="1">
              <a:buFont typeface="Wingdings" panose="05000000000000000000" pitchFamily="2" charset="2"/>
              <a:buChar char="§"/>
              <a:defRPr/>
            </a:pPr>
            <a:r>
              <a:rPr lang="fr-FR" sz="1800" dirty="0"/>
              <a:t>S’il le souhaite, ses </a:t>
            </a:r>
            <a:r>
              <a:rPr lang="fr-FR" sz="1800" b="1" dirty="0">
                <a:solidFill>
                  <a:srgbClr val="51BAAA"/>
                </a:solidFill>
              </a:rPr>
              <a:t>autres vœux en attente sont maintenus </a:t>
            </a:r>
          </a:p>
          <a:p>
            <a:pPr lvl="1">
              <a:buFont typeface="Wingdings" panose="05000000000000000000" pitchFamily="2" charset="2"/>
              <a:buChar char="§"/>
              <a:defRPr/>
            </a:pPr>
            <a:r>
              <a:rPr lang="fr-FR" sz="1800" dirty="0"/>
              <a:t>il </a:t>
            </a:r>
            <a:r>
              <a:rPr lang="fr-FR" sz="1800" b="1" dirty="0">
                <a:solidFill>
                  <a:srgbClr val="51BAAA"/>
                </a:solidFill>
              </a:rPr>
              <a:t>consulte les modalités d’inscription administrative </a:t>
            </a:r>
            <a:r>
              <a:rPr lang="fr-FR" sz="1800" dirty="0"/>
              <a:t>de la formation acceptée</a:t>
            </a:r>
          </a:p>
          <a:p>
            <a:pPr marL="457200" lvl="1" indent="0">
              <a:buFont typeface="Arial-ItalicMT" charset="0"/>
              <a:buNone/>
              <a:defRPr/>
            </a:pPr>
            <a:endParaRPr lang="fr-FR" sz="1800" dirty="0"/>
          </a:p>
          <a:p>
            <a:pPr lvl="1">
              <a:defRPr/>
            </a:pPr>
            <a:r>
              <a:rPr lang="fr-FR" sz="2000" b="1" dirty="0">
                <a:solidFill>
                  <a:srgbClr val="F28E65"/>
                </a:solidFill>
              </a:rPr>
              <a:t>Le lycéen ne reçoit que des réponses « en attente » : </a:t>
            </a:r>
          </a:p>
          <a:p>
            <a:pPr lvl="1">
              <a:buFont typeface="Wingdings" panose="05000000000000000000" pitchFamily="2" charset="2"/>
              <a:buChar char="§"/>
              <a:defRPr/>
            </a:pPr>
            <a:r>
              <a:rPr lang="fr-FR" sz="1800" b="1" dirty="0">
                <a:solidFill>
                  <a:srgbClr val="51BAAA"/>
                </a:solidFill>
              </a:rPr>
              <a:t>des places vont se libérer</a:t>
            </a:r>
            <a:r>
              <a:rPr lang="fr-FR" sz="1800" dirty="0"/>
              <a:t> au fur et à mesure que les autres candidats vont renoncer à leurs vœux</a:t>
            </a:r>
            <a:r>
              <a:rPr lang="fr-FR" sz="2000" b="1" dirty="0">
                <a:solidFill>
                  <a:srgbClr val="F28E65"/>
                </a:solidFill>
              </a:rPr>
              <a:t> </a:t>
            </a:r>
          </a:p>
          <a:p>
            <a:pPr lvl="1">
              <a:buFont typeface="Wingdings" panose="05000000000000000000" pitchFamily="2" charset="2"/>
              <a:buChar char="§"/>
              <a:defRPr/>
            </a:pPr>
            <a:endParaRPr lang="fr-FR" sz="1800" dirty="0"/>
          </a:p>
          <a:p>
            <a:pPr lvl="1">
              <a:defRPr/>
            </a:pPr>
            <a:r>
              <a:rPr lang="fr-FR" sz="2000" b="1" dirty="0">
                <a:solidFill>
                  <a:srgbClr val="F28E65"/>
                </a:solidFill>
              </a:rPr>
              <a:t>Le lycéen ne reçoit que des réponses négatives (s’il n’a formulé que des vœux en formation sélective) </a:t>
            </a:r>
          </a:p>
          <a:p>
            <a:pPr lvl="1">
              <a:buFont typeface="Wingdings" panose="05000000000000000000" pitchFamily="2" charset="2"/>
              <a:buChar char="§"/>
              <a:defRPr/>
            </a:pPr>
            <a:r>
              <a:rPr lang="fr-FR" sz="1800" b="1" dirty="0">
                <a:solidFill>
                  <a:srgbClr val="51BAAA"/>
                </a:solidFill>
              </a:rPr>
              <a:t>Le 2 juillet</a:t>
            </a:r>
            <a:r>
              <a:rPr lang="fr-FR" sz="1800" dirty="0"/>
              <a:t> sans solutions peut solliciter </a:t>
            </a:r>
            <a:r>
              <a:rPr lang="fr-FR" sz="1800" b="1" dirty="0">
                <a:solidFill>
                  <a:srgbClr val="51BAAA"/>
                </a:solidFill>
              </a:rPr>
              <a:t>la commission d’accès à l’enseignement supérieur et pourra lui faire des propositions de formation</a:t>
            </a:r>
          </a:p>
        </p:txBody>
      </p:sp>
    </p:spTree>
    <p:extLst>
      <p:ext uri="{BB962C8B-B14F-4D97-AF65-F5344CB8AC3E}">
        <p14:creationId xmlns:p14="http://schemas.microsoft.com/office/powerpoint/2010/main" val="193349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7" y="77788"/>
            <a:ext cx="10507133" cy="1287462"/>
          </a:xfrm>
        </p:spPr>
        <p:txBody>
          <a:bodyPr/>
          <a:lstStyle/>
          <a:p>
            <a:pPr eaLnBrk="1" fontAlgn="auto" hangingPunct="1">
              <a:spcAft>
                <a:spcPts val="0"/>
              </a:spcAft>
              <a:defRPr/>
            </a:pPr>
            <a:r>
              <a:rPr lang="fr-FR" b="1" dirty="0"/>
              <a:t>L’Exemple de Charlotte élève de terminale </a:t>
            </a:r>
          </a:p>
        </p:txBody>
      </p:sp>
      <p:sp>
        <p:nvSpPr>
          <p:cNvPr id="60419" name="Espace réservé du numéro de diapositive 4"/>
          <p:cNvSpPr>
            <a:spLocks noGrp="1"/>
          </p:cNvSpPr>
          <p:nvPr>
            <p:ph type="sldNum"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1AA010-8050-4294-89B0-D8AA58FDF7C5}" type="slidenum">
              <a:rPr lang="fr-FR" altLang="fr-FR" smtClean="0">
                <a:solidFill>
                  <a:srgbClr val="FFFFFF"/>
                </a:solidFill>
              </a:rPr>
              <a:pPr fontAlgn="base">
                <a:spcBef>
                  <a:spcPct val="0"/>
                </a:spcBef>
                <a:spcAft>
                  <a:spcPct val="0"/>
                </a:spcAft>
                <a:defRPr/>
              </a:pPr>
              <a:t>15</a:t>
            </a:fld>
            <a:endParaRPr lang="fr-FR" altLang="fr-FR">
              <a:solidFill>
                <a:srgbClr val="FFFFFF"/>
              </a:solidFill>
            </a:endParaRPr>
          </a:p>
        </p:txBody>
      </p:sp>
      <p:sp>
        <p:nvSpPr>
          <p:cNvPr id="6" name="Espace réservé du texte 5"/>
          <p:cNvSpPr>
            <a:spLocks noGrp="1"/>
          </p:cNvSpPr>
          <p:nvPr>
            <p:ph type="body" sz="quarter" idx="13"/>
          </p:nvPr>
        </p:nvSpPr>
        <p:spPr>
          <a:xfrm>
            <a:off x="158750" y="1128713"/>
            <a:ext cx="11910483" cy="1177925"/>
          </a:xfrm>
        </p:spPr>
        <p:txBody>
          <a:bodyPr rtlCol="0">
            <a:normAutofit/>
          </a:bodyPr>
          <a:lstStyle/>
          <a:p>
            <a:pPr marL="0" indent="0">
              <a:buFontTx/>
              <a:buNone/>
              <a:defRPr/>
            </a:pPr>
            <a:endParaRPr lang="fr-FR" b="1" dirty="0"/>
          </a:p>
          <a:p>
            <a:pPr>
              <a:defRPr/>
            </a:pPr>
            <a:r>
              <a:rPr lang="fr-FR" b="1" dirty="0"/>
              <a:t> Charlotte a fait 8 vœux, tous confirmés. Le 2 juin, elle prend connaissance des décisions des établissements </a:t>
            </a:r>
          </a:p>
          <a:p>
            <a:pPr lvl="1">
              <a:defRPr/>
            </a:pPr>
            <a:endParaRPr lang="fr-FR" dirty="0"/>
          </a:p>
        </p:txBody>
      </p:sp>
      <p:sp>
        <p:nvSpPr>
          <p:cNvPr id="4" name="Rectangle à coins arrondis 3"/>
          <p:cNvSpPr/>
          <p:nvPr/>
        </p:nvSpPr>
        <p:spPr>
          <a:xfrm>
            <a:off x="3105151" y="2306638"/>
            <a:ext cx="3409949" cy="252412"/>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OUI (proposition d’admission)</a:t>
            </a:r>
          </a:p>
        </p:txBody>
      </p:sp>
      <p:sp>
        <p:nvSpPr>
          <p:cNvPr id="12" name="Rectangle à coins arrondis 11"/>
          <p:cNvSpPr/>
          <p:nvPr/>
        </p:nvSpPr>
        <p:spPr>
          <a:xfrm>
            <a:off x="3113618" y="2820988"/>
            <a:ext cx="3407833" cy="252412"/>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En attente d’une place</a:t>
            </a:r>
          </a:p>
        </p:txBody>
      </p:sp>
      <p:sp>
        <p:nvSpPr>
          <p:cNvPr id="15" name="Flèche droite 14"/>
          <p:cNvSpPr/>
          <p:nvPr/>
        </p:nvSpPr>
        <p:spPr>
          <a:xfrm>
            <a:off x="6798734" y="2317751"/>
            <a:ext cx="336551"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p:txBody>
      </p:sp>
      <p:sp>
        <p:nvSpPr>
          <p:cNvPr id="16" name="Rectangle à coins arrondis 15"/>
          <p:cNvSpPr/>
          <p:nvPr/>
        </p:nvSpPr>
        <p:spPr>
          <a:xfrm>
            <a:off x="7306733" y="2286001"/>
            <a:ext cx="1441451"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Renonce</a:t>
            </a:r>
          </a:p>
        </p:txBody>
      </p:sp>
      <p:sp>
        <p:nvSpPr>
          <p:cNvPr id="60425" name="ZoneTexte 30"/>
          <p:cNvSpPr txBox="1">
            <a:spLocks noChangeArrowheads="1"/>
          </p:cNvSpPr>
          <p:nvPr/>
        </p:nvSpPr>
        <p:spPr bwMode="auto">
          <a:xfrm>
            <a:off x="2817285" y="1941513"/>
            <a:ext cx="38396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300" b="1" dirty="0">
                <a:solidFill>
                  <a:srgbClr val="26338B"/>
                </a:solidFill>
              </a:rPr>
              <a:t>2 juin: réponses des établissements</a:t>
            </a:r>
          </a:p>
        </p:txBody>
      </p:sp>
      <p:sp>
        <p:nvSpPr>
          <p:cNvPr id="27" name="Rectangle à coins arrondis 26"/>
          <p:cNvSpPr/>
          <p:nvPr/>
        </p:nvSpPr>
        <p:spPr>
          <a:xfrm>
            <a:off x="751418" y="2351088"/>
            <a:ext cx="1536700" cy="252412"/>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CPGE « A »</a:t>
            </a:r>
            <a:endParaRPr lang="fr-FR" sz="1300" b="1" i="1" dirty="0">
              <a:solidFill>
                <a:srgbClr val="26338B"/>
              </a:solidFill>
            </a:endParaRPr>
          </a:p>
        </p:txBody>
      </p:sp>
      <p:sp>
        <p:nvSpPr>
          <p:cNvPr id="60427" name="ZoneTexte 32"/>
          <p:cNvSpPr txBox="1">
            <a:spLocks noChangeArrowheads="1"/>
          </p:cNvSpPr>
          <p:nvPr/>
        </p:nvSpPr>
        <p:spPr bwMode="auto">
          <a:xfrm>
            <a:off x="6731001" y="1938338"/>
            <a:ext cx="3071284"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300" b="1" dirty="0">
                <a:solidFill>
                  <a:srgbClr val="26338B"/>
                </a:solidFill>
              </a:rPr>
              <a:t>2 juin: réponses de Charlotte</a:t>
            </a:r>
          </a:p>
        </p:txBody>
      </p:sp>
      <p:sp>
        <p:nvSpPr>
          <p:cNvPr id="60428" name="ZoneTexte 33"/>
          <p:cNvSpPr txBox="1">
            <a:spLocks noChangeArrowheads="1"/>
          </p:cNvSpPr>
          <p:nvPr/>
        </p:nvSpPr>
        <p:spPr bwMode="auto">
          <a:xfrm>
            <a:off x="414867" y="1949450"/>
            <a:ext cx="259291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300" b="1">
                <a:solidFill>
                  <a:srgbClr val="26338B"/>
                </a:solidFill>
              </a:rPr>
              <a:t>Vœux de Charlotte</a:t>
            </a:r>
          </a:p>
        </p:txBody>
      </p:sp>
      <p:sp>
        <p:nvSpPr>
          <p:cNvPr id="60429" name="ZoneTexte 34"/>
          <p:cNvSpPr txBox="1">
            <a:spLocks noChangeArrowheads="1"/>
          </p:cNvSpPr>
          <p:nvPr/>
        </p:nvSpPr>
        <p:spPr bwMode="auto">
          <a:xfrm>
            <a:off x="3426885" y="2508251"/>
            <a:ext cx="25929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200" b="1">
                <a:solidFill>
                  <a:srgbClr val="26338B"/>
                </a:solidFill>
              </a:rPr>
              <a:t>Réponse avant le 29 mai</a:t>
            </a:r>
          </a:p>
        </p:txBody>
      </p:sp>
      <p:sp>
        <p:nvSpPr>
          <p:cNvPr id="36" name="Rectangle à coins arrondis 35"/>
          <p:cNvSpPr/>
          <p:nvPr/>
        </p:nvSpPr>
        <p:spPr>
          <a:xfrm>
            <a:off x="736601" y="2813051"/>
            <a:ext cx="1536700"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BTS « B »</a:t>
            </a:r>
          </a:p>
        </p:txBody>
      </p:sp>
      <p:sp>
        <p:nvSpPr>
          <p:cNvPr id="38" name="Rectangle à coins arrondis 37"/>
          <p:cNvSpPr/>
          <p:nvPr/>
        </p:nvSpPr>
        <p:spPr>
          <a:xfrm>
            <a:off x="3136901" y="3278188"/>
            <a:ext cx="3407833" cy="252412"/>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OUI – SI (proposition d’admission)</a:t>
            </a:r>
          </a:p>
        </p:txBody>
      </p:sp>
      <p:sp>
        <p:nvSpPr>
          <p:cNvPr id="40" name="Flèche droite 39"/>
          <p:cNvSpPr/>
          <p:nvPr/>
        </p:nvSpPr>
        <p:spPr>
          <a:xfrm>
            <a:off x="6783918" y="3306764"/>
            <a:ext cx="334433"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41" name="Rectangle à coins arrondis 40"/>
          <p:cNvSpPr/>
          <p:nvPr/>
        </p:nvSpPr>
        <p:spPr>
          <a:xfrm>
            <a:off x="7302500" y="3275013"/>
            <a:ext cx="1439333" cy="252412"/>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Renonce</a:t>
            </a:r>
          </a:p>
        </p:txBody>
      </p:sp>
      <p:sp>
        <p:nvSpPr>
          <p:cNvPr id="42" name="Rectangle à coins arrondis 41"/>
          <p:cNvSpPr/>
          <p:nvPr/>
        </p:nvSpPr>
        <p:spPr>
          <a:xfrm>
            <a:off x="736601" y="3278188"/>
            <a:ext cx="1536700" cy="252412"/>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Licence « C »</a:t>
            </a:r>
          </a:p>
        </p:txBody>
      </p:sp>
      <p:sp>
        <p:nvSpPr>
          <p:cNvPr id="60435" name="ZoneTexte 42"/>
          <p:cNvSpPr txBox="1">
            <a:spLocks noChangeArrowheads="1"/>
          </p:cNvSpPr>
          <p:nvPr/>
        </p:nvSpPr>
        <p:spPr bwMode="auto">
          <a:xfrm>
            <a:off x="3412067" y="3479801"/>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200" b="1">
                <a:solidFill>
                  <a:srgbClr val="26338B"/>
                </a:solidFill>
              </a:rPr>
              <a:t>Réponse avant le 29 mai</a:t>
            </a:r>
          </a:p>
        </p:txBody>
      </p:sp>
      <p:sp>
        <p:nvSpPr>
          <p:cNvPr id="55" name="Rectangle à coins arrondis 54"/>
          <p:cNvSpPr/>
          <p:nvPr/>
        </p:nvSpPr>
        <p:spPr>
          <a:xfrm>
            <a:off x="742951" y="3776664"/>
            <a:ext cx="1536700" cy="250825"/>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CPGE « D »</a:t>
            </a:r>
          </a:p>
        </p:txBody>
      </p:sp>
      <p:sp>
        <p:nvSpPr>
          <p:cNvPr id="57" name="Flèche droite 56"/>
          <p:cNvSpPr/>
          <p:nvPr/>
        </p:nvSpPr>
        <p:spPr>
          <a:xfrm>
            <a:off x="6807201" y="2824164"/>
            <a:ext cx="334433"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p:txBody>
      </p:sp>
      <p:sp>
        <p:nvSpPr>
          <p:cNvPr id="58" name="Rectangle à coins arrondis 57"/>
          <p:cNvSpPr/>
          <p:nvPr/>
        </p:nvSpPr>
        <p:spPr>
          <a:xfrm>
            <a:off x="7315200" y="2782888"/>
            <a:ext cx="1441451" cy="252412"/>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Maintient</a:t>
            </a:r>
          </a:p>
        </p:txBody>
      </p:sp>
      <p:sp>
        <p:nvSpPr>
          <p:cNvPr id="60" name="Rectangle à coins arrondis 59"/>
          <p:cNvSpPr/>
          <p:nvPr/>
        </p:nvSpPr>
        <p:spPr>
          <a:xfrm>
            <a:off x="3130552" y="4224338"/>
            <a:ext cx="3407833" cy="252412"/>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OUI – SI (proposition d’admission)</a:t>
            </a:r>
          </a:p>
        </p:txBody>
      </p:sp>
      <p:sp>
        <p:nvSpPr>
          <p:cNvPr id="62" name="Flèche droite 61"/>
          <p:cNvSpPr/>
          <p:nvPr/>
        </p:nvSpPr>
        <p:spPr>
          <a:xfrm>
            <a:off x="6779684" y="4235451"/>
            <a:ext cx="3365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3" name="Rectangle à coins arrondis 62"/>
          <p:cNvSpPr/>
          <p:nvPr/>
        </p:nvSpPr>
        <p:spPr>
          <a:xfrm>
            <a:off x="7298267" y="4213226"/>
            <a:ext cx="1439333"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Renonce</a:t>
            </a:r>
          </a:p>
        </p:txBody>
      </p:sp>
      <p:sp>
        <p:nvSpPr>
          <p:cNvPr id="64" name="Rectangle à coins arrondis 63"/>
          <p:cNvSpPr/>
          <p:nvPr/>
        </p:nvSpPr>
        <p:spPr>
          <a:xfrm>
            <a:off x="732367" y="4246564"/>
            <a:ext cx="1536700" cy="250825"/>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Licence « E »</a:t>
            </a:r>
          </a:p>
        </p:txBody>
      </p:sp>
      <p:sp>
        <p:nvSpPr>
          <p:cNvPr id="60443" name="ZoneTexte 64"/>
          <p:cNvSpPr txBox="1">
            <a:spLocks noChangeArrowheads="1"/>
          </p:cNvSpPr>
          <p:nvPr/>
        </p:nvSpPr>
        <p:spPr bwMode="auto">
          <a:xfrm>
            <a:off x="3407834" y="4425951"/>
            <a:ext cx="259291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200" b="1">
                <a:solidFill>
                  <a:srgbClr val="26338B"/>
                </a:solidFill>
              </a:rPr>
              <a:t>Réponse avant le 29 mai</a:t>
            </a:r>
          </a:p>
        </p:txBody>
      </p:sp>
      <p:sp>
        <p:nvSpPr>
          <p:cNvPr id="67" name="Rectangle à coins arrondis 66"/>
          <p:cNvSpPr/>
          <p:nvPr/>
        </p:nvSpPr>
        <p:spPr>
          <a:xfrm>
            <a:off x="3132668" y="4727576"/>
            <a:ext cx="3407833" cy="252413"/>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OUI (proposition d’admission)</a:t>
            </a:r>
          </a:p>
        </p:txBody>
      </p:sp>
      <p:sp>
        <p:nvSpPr>
          <p:cNvPr id="69" name="Flèche droite 68"/>
          <p:cNvSpPr/>
          <p:nvPr/>
        </p:nvSpPr>
        <p:spPr>
          <a:xfrm>
            <a:off x="6790267" y="4752976"/>
            <a:ext cx="336551"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0" name="Rectangle à coins arrondis 69"/>
          <p:cNvSpPr/>
          <p:nvPr/>
        </p:nvSpPr>
        <p:spPr>
          <a:xfrm>
            <a:off x="7308852" y="4713288"/>
            <a:ext cx="1441449" cy="252412"/>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Accepte</a:t>
            </a:r>
          </a:p>
        </p:txBody>
      </p:sp>
      <p:sp>
        <p:nvSpPr>
          <p:cNvPr id="71" name="Rectangle à coins arrondis 70"/>
          <p:cNvSpPr/>
          <p:nvPr/>
        </p:nvSpPr>
        <p:spPr>
          <a:xfrm>
            <a:off x="742951" y="4699001"/>
            <a:ext cx="1536700" cy="250825"/>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BUT « F »</a:t>
            </a:r>
          </a:p>
        </p:txBody>
      </p:sp>
      <p:sp>
        <p:nvSpPr>
          <p:cNvPr id="60448" name="ZoneTexte 71"/>
          <p:cNvSpPr txBox="1">
            <a:spLocks noChangeArrowheads="1"/>
          </p:cNvSpPr>
          <p:nvPr/>
        </p:nvSpPr>
        <p:spPr bwMode="auto">
          <a:xfrm>
            <a:off x="3420533" y="4929189"/>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200" b="1">
                <a:solidFill>
                  <a:srgbClr val="26338B"/>
                </a:solidFill>
              </a:rPr>
              <a:t>Réponse avant le 29 mai</a:t>
            </a:r>
          </a:p>
        </p:txBody>
      </p:sp>
      <p:sp>
        <p:nvSpPr>
          <p:cNvPr id="74" name="Rectangle à coins arrondis 73"/>
          <p:cNvSpPr/>
          <p:nvPr/>
        </p:nvSpPr>
        <p:spPr>
          <a:xfrm>
            <a:off x="3130552" y="5208589"/>
            <a:ext cx="3407833" cy="250825"/>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En attente d’une place</a:t>
            </a:r>
          </a:p>
        </p:txBody>
      </p:sp>
      <p:sp>
        <p:nvSpPr>
          <p:cNvPr id="76" name="Flèche droite 75"/>
          <p:cNvSpPr/>
          <p:nvPr/>
        </p:nvSpPr>
        <p:spPr>
          <a:xfrm>
            <a:off x="6779684" y="5218114"/>
            <a:ext cx="3365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7" name="Rectangle à coins arrondis 76"/>
          <p:cNvSpPr/>
          <p:nvPr/>
        </p:nvSpPr>
        <p:spPr>
          <a:xfrm>
            <a:off x="7298267" y="5187951"/>
            <a:ext cx="1439333"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Maintient</a:t>
            </a:r>
          </a:p>
        </p:txBody>
      </p:sp>
      <p:sp>
        <p:nvSpPr>
          <p:cNvPr id="78" name="Rectangle à coins arrondis 77"/>
          <p:cNvSpPr/>
          <p:nvPr/>
        </p:nvSpPr>
        <p:spPr>
          <a:xfrm>
            <a:off x="732367" y="5164138"/>
            <a:ext cx="1536700" cy="252412"/>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BUT « G »</a:t>
            </a:r>
          </a:p>
        </p:txBody>
      </p:sp>
      <p:sp>
        <p:nvSpPr>
          <p:cNvPr id="85" name="Rectangle à coins arrondis 84"/>
          <p:cNvSpPr/>
          <p:nvPr/>
        </p:nvSpPr>
        <p:spPr>
          <a:xfrm>
            <a:off x="742951" y="5629276"/>
            <a:ext cx="1536700"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CPGE « H »</a:t>
            </a:r>
          </a:p>
        </p:txBody>
      </p:sp>
      <p:sp>
        <p:nvSpPr>
          <p:cNvPr id="10" name="Accolade fermante 9"/>
          <p:cNvSpPr/>
          <p:nvPr/>
        </p:nvSpPr>
        <p:spPr>
          <a:xfrm>
            <a:off x="9099551" y="2478089"/>
            <a:ext cx="469900" cy="3132137"/>
          </a:xfrm>
          <a:prstGeom prst="rightBrace">
            <a:avLst/>
          </a:prstGeom>
          <a:ln w="15875">
            <a:solidFill>
              <a:srgbClr val="26338B"/>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3" name="ZoneTexte 22"/>
          <p:cNvSpPr txBox="1"/>
          <p:nvPr/>
        </p:nvSpPr>
        <p:spPr>
          <a:xfrm>
            <a:off x="9781118" y="2357439"/>
            <a:ext cx="2398183" cy="3635375"/>
          </a:xfrm>
          <a:prstGeom prst="rect">
            <a:avLst/>
          </a:prstGeom>
          <a:noFill/>
        </p:spPr>
        <p:txBody>
          <a:bodyPr>
            <a:spAutoFit/>
          </a:bodyPr>
          <a:lstStyle/>
          <a:p>
            <a:pPr fontAlgn="auto">
              <a:spcBef>
                <a:spcPts val="0"/>
              </a:spcBef>
              <a:spcAft>
                <a:spcPts val="0"/>
              </a:spcAft>
              <a:defRPr/>
            </a:pPr>
            <a:r>
              <a:rPr lang="fr-FR" sz="1250" b="1" dirty="0">
                <a:solidFill>
                  <a:srgbClr val="26338B"/>
                </a:solidFill>
                <a:latin typeface="+mn-lt"/>
                <a:cs typeface="+mn-cs"/>
              </a:rPr>
              <a:t>Elle accepte la proposition d’admission en BUT « F »</a:t>
            </a:r>
          </a:p>
          <a:p>
            <a:pPr fontAlgn="auto">
              <a:spcBef>
                <a:spcPts val="0"/>
              </a:spcBef>
              <a:spcAft>
                <a:spcPts val="0"/>
              </a:spcAft>
              <a:defRPr/>
            </a:pPr>
            <a:endParaRPr lang="fr-FR" sz="1250" b="1" dirty="0">
              <a:solidFill>
                <a:srgbClr val="26338B"/>
              </a:solidFill>
              <a:latin typeface="+mn-lt"/>
              <a:cs typeface="+mn-cs"/>
            </a:endParaRPr>
          </a:p>
          <a:p>
            <a:pPr fontAlgn="auto">
              <a:spcBef>
                <a:spcPts val="0"/>
              </a:spcBef>
              <a:spcAft>
                <a:spcPts val="0"/>
              </a:spcAft>
              <a:defRPr/>
            </a:pPr>
            <a:r>
              <a:rPr lang="fr-FR" sz="1250" b="1" dirty="0">
                <a:solidFill>
                  <a:srgbClr val="26338B"/>
                </a:solidFill>
                <a:latin typeface="+mn-lt"/>
                <a:cs typeface="+mn-cs"/>
              </a:rPr>
              <a:t>Elle maintient deux vœux en attente : </a:t>
            </a:r>
          </a:p>
          <a:p>
            <a:pPr fontAlgn="auto">
              <a:spcBef>
                <a:spcPts val="0"/>
              </a:spcBef>
              <a:spcAft>
                <a:spcPts val="0"/>
              </a:spcAft>
              <a:defRPr/>
            </a:pPr>
            <a:r>
              <a:rPr lang="fr-FR" sz="1250" b="1" dirty="0">
                <a:solidFill>
                  <a:srgbClr val="26338B"/>
                </a:solidFill>
                <a:latin typeface="+mn-lt"/>
                <a:cs typeface="+mn-cs"/>
              </a:rPr>
              <a:t>BTS « B » et BUT « G »</a:t>
            </a:r>
          </a:p>
          <a:p>
            <a:pPr fontAlgn="auto">
              <a:spcBef>
                <a:spcPts val="0"/>
              </a:spcBef>
              <a:spcAft>
                <a:spcPts val="0"/>
              </a:spcAft>
              <a:defRPr/>
            </a:pPr>
            <a:endParaRPr lang="fr-FR" sz="1250" dirty="0">
              <a:solidFill>
                <a:srgbClr val="26338B"/>
              </a:solidFill>
              <a:latin typeface="+mn-lt"/>
              <a:cs typeface="+mn-cs"/>
            </a:endParaRPr>
          </a:p>
          <a:p>
            <a:pPr fontAlgn="auto">
              <a:spcBef>
                <a:spcPts val="0"/>
              </a:spcBef>
              <a:spcAft>
                <a:spcPts val="0"/>
              </a:spcAft>
              <a:defRPr/>
            </a:pPr>
            <a:r>
              <a:rPr lang="fr-FR" sz="1250" dirty="0">
                <a:solidFill>
                  <a:srgbClr val="26338B"/>
                </a:solidFill>
                <a:latin typeface="+mn-lt"/>
                <a:cs typeface="+mn-cs"/>
              </a:rPr>
              <a:t>Elle choisit donc de renoncer aux trois autres propositions d’admission : </a:t>
            </a:r>
          </a:p>
          <a:p>
            <a:pPr fontAlgn="auto">
              <a:spcBef>
                <a:spcPts val="0"/>
              </a:spcBef>
              <a:spcAft>
                <a:spcPts val="0"/>
              </a:spcAft>
              <a:defRPr/>
            </a:pPr>
            <a:r>
              <a:rPr lang="fr-FR" sz="1250" dirty="0">
                <a:solidFill>
                  <a:srgbClr val="26338B"/>
                </a:solidFill>
                <a:latin typeface="+mn-lt"/>
                <a:cs typeface="+mn-cs"/>
              </a:rPr>
              <a:t>CPGE « A », Licence « C » et licence « E »</a:t>
            </a:r>
          </a:p>
          <a:p>
            <a:pPr fontAlgn="auto">
              <a:spcBef>
                <a:spcPts val="0"/>
              </a:spcBef>
              <a:spcAft>
                <a:spcPts val="0"/>
              </a:spcAft>
              <a:defRPr/>
            </a:pPr>
            <a:endParaRPr lang="fr-FR" sz="1250" dirty="0">
              <a:solidFill>
                <a:srgbClr val="26338B"/>
              </a:solidFill>
              <a:latin typeface="+mn-lt"/>
              <a:cs typeface="+mn-cs"/>
            </a:endParaRPr>
          </a:p>
          <a:p>
            <a:pPr fontAlgn="auto">
              <a:spcBef>
                <a:spcPts val="0"/>
              </a:spcBef>
              <a:spcAft>
                <a:spcPts val="0"/>
              </a:spcAft>
              <a:defRPr/>
            </a:pPr>
            <a:r>
              <a:rPr lang="fr-FR" sz="1250" dirty="0">
                <a:solidFill>
                  <a:srgbClr val="26338B"/>
                </a:solidFill>
                <a:latin typeface="+mn-lt"/>
                <a:cs typeface="+mn-cs"/>
              </a:rPr>
              <a:t>Elle choisit de renoncer à un vœu en attente : </a:t>
            </a:r>
          </a:p>
          <a:p>
            <a:pPr fontAlgn="auto">
              <a:spcBef>
                <a:spcPts val="0"/>
              </a:spcBef>
              <a:spcAft>
                <a:spcPts val="0"/>
              </a:spcAft>
              <a:defRPr/>
            </a:pPr>
            <a:r>
              <a:rPr lang="fr-FR" sz="1250" dirty="0">
                <a:solidFill>
                  <a:srgbClr val="26338B"/>
                </a:solidFill>
                <a:latin typeface="+mn-lt"/>
                <a:cs typeface="+mn-cs"/>
              </a:rPr>
              <a:t>CPGE « H »</a:t>
            </a:r>
          </a:p>
          <a:p>
            <a:pPr fontAlgn="auto">
              <a:spcBef>
                <a:spcPts val="0"/>
              </a:spcBef>
              <a:spcAft>
                <a:spcPts val="0"/>
              </a:spcAft>
              <a:defRPr/>
            </a:pPr>
            <a:endParaRPr lang="fr-FR" sz="1250" dirty="0">
              <a:solidFill>
                <a:srgbClr val="26338B"/>
              </a:solidFill>
              <a:latin typeface="+mn-lt"/>
              <a:cs typeface="+mn-cs"/>
            </a:endParaRPr>
          </a:p>
          <a:p>
            <a:pPr fontAlgn="auto">
              <a:spcBef>
                <a:spcPts val="0"/>
              </a:spcBef>
              <a:spcAft>
                <a:spcPts val="0"/>
              </a:spcAft>
              <a:defRPr/>
            </a:pPr>
            <a:endParaRPr lang="fr-FR" sz="1250" dirty="0">
              <a:solidFill>
                <a:srgbClr val="26338B"/>
              </a:solidFill>
              <a:latin typeface="+mn-lt"/>
              <a:cs typeface="+mn-cs"/>
            </a:endParaRPr>
          </a:p>
        </p:txBody>
      </p:sp>
      <p:sp>
        <p:nvSpPr>
          <p:cNvPr id="89" name="Rectangle à coins arrondis 88"/>
          <p:cNvSpPr/>
          <p:nvPr/>
        </p:nvSpPr>
        <p:spPr>
          <a:xfrm>
            <a:off x="3115734" y="5635626"/>
            <a:ext cx="3407833" cy="252413"/>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En attente d’une place</a:t>
            </a:r>
          </a:p>
        </p:txBody>
      </p:sp>
      <p:sp>
        <p:nvSpPr>
          <p:cNvPr id="91" name="Flèche droite 90"/>
          <p:cNvSpPr/>
          <p:nvPr/>
        </p:nvSpPr>
        <p:spPr>
          <a:xfrm>
            <a:off x="6764868" y="5646739"/>
            <a:ext cx="334433"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92" name="Rectangle à coins arrondis 91"/>
          <p:cNvSpPr/>
          <p:nvPr/>
        </p:nvSpPr>
        <p:spPr>
          <a:xfrm>
            <a:off x="7283451" y="5616576"/>
            <a:ext cx="1439333" cy="250825"/>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Renonce</a:t>
            </a:r>
          </a:p>
        </p:txBody>
      </p:sp>
      <p:sp>
        <p:nvSpPr>
          <p:cNvPr id="79" name="Flèche droite 78"/>
          <p:cNvSpPr/>
          <p:nvPr/>
        </p:nvSpPr>
        <p:spPr>
          <a:xfrm>
            <a:off x="2595034" y="2336801"/>
            <a:ext cx="336551"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p:txBody>
      </p:sp>
      <p:sp>
        <p:nvSpPr>
          <p:cNvPr id="81" name="Flèche droite 80"/>
          <p:cNvSpPr/>
          <p:nvPr/>
        </p:nvSpPr>
        <p:spPr>
          <a:xfrm>
            <a:off x="2580218" y="3308351"/>
            <a:ext cx="334433"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2" name="Flèche droite 81"/>
          <p:cNvSpPr/>
          <p:nvPr/>
        </p:nvSpPr>
        <p:spPr>
          <a:xfrm>
            <a:off x="2603501" y="2843214"/>
            <a:ext cx="334433"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p:txBody>
      </p:sp>
      <p:sp>
        <p:nvSpPr>
          <p:cNvPr id="83" name="Flèche droite 82"/>
          <p:cNvSpPr/>
          <p:nvPr/>
        </p:nvSpPr>
        <p:spPr>
          <a:xfrm>
            <a:off x="2575984" y="4264026"/>
            <a:ext cx="3365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4" name="Flèche droite 83"/>
          <p:cNvSpPr/>
          <p:nvPr/>
        </p:nvSpPr>
        <p:spPr>
          <a:xfrm>
            <a:off x="2561167" y="4743451"/>
            <a:ext cx="336551"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6" name="Flèche droite 85"/>
          <p:cNvSpPr/>
          <p:nvPr/>
        </p:nvSpPr>
        <p:spPr>
          <a:xfrm>
            <a:off x="2575984" y="5199064"/>
            <a:ext cx="3365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7" name="Flèche droite 86"/>
          <p:cNvSpPr/>
          <p:nvPr/>
        </p:nvSpPr>
        <p:spPr>
          <a:xfrm>
            <a:off x="2561168" y="5646739"/>
            <a:ext cx="334433"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8" name="Rectangle à coins arrondis 87"/>
          <p:cNvSpPr/>
          <p:nvPr/>
        </p:nvSpPr>
        <p:spPr>
          <a:xfrm>
            <a:off x="3126318" y="3802063"/>
            <a:ext cx="3407833" cy="252412"/>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NON</a:t>
            </a:r>
          </a:p>
        </p:txBody>
      </p:sp>
      <p:sp>
        <p:nvSpPr>
          <p:cNvPr id="94" name="Flèche droite 93"/>
          <p:cNvSpPr/>
          <p:nvPr/>
        </p:nvSpPr>
        <p:spPr>
          <a:xfrm>
            <a:off x="2580218" y="3821113"/>
            <a:ext cx="334433"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0468" name="ZoneTexte 94"/>
          <p:cNvSpPr txBox="1">
            <a:spLocks noChangeArrowheads="1"/>
          </p:cNvSpPr>
          <p:nvPr/>
        </p:nvSpPr>
        <p:spPr bwMode="auto">
          <a:xfrm>
            <a:off x="9766300" y="1938338"/>
            <a:ext cx="23029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300" b="1">
                <a:solidFill>
                  <a:srgbClr val="26338B"/>
                </a:solidFill>
              </a:rPr>
              <a:t>La procédure continue</a:t>
            </a:r>
          </a:p>
        </p:txBody>
      </p:sp>
    </p:spTree>
    <p:extLst>
      <p:ext uri="{BB962C8B-B14F-4D97-AF65-F5344CB8AC3E}">
        <p14:creationId xmlns:p14="http://schemas.microsoft.com/office/powerpoint/2010/main" val="166497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7" y="77788"/>
            <a:ext cx="10507133" cy="1287462"/>
          </a:xfrm>
        </p:spPr>
        <p:txBody>
          <a:bodyPr/>
          <a:lstStyle/>
          <a:p>
            <a:pPr eaLnBrk="1" fontAlgn="auto" hangingPunct="1">
              <a:spcAft>
                <a:spcPts val="0"/>
              </a:spcAft>
              <a:defRPr/>
            </a:pPr>
            <a:r>
              <a:rPr lang="fr-FR" b="1" dirty="0"/>
              <a:t>L’Exemple de Charlotte élève de terminale </a:t>
            </a:r>
          </a:p>
        </p:txBody>
      </p:sp>
      <p:sp>
        <p:nvSpPr>
          <p:cNvPr id="61443" name="Espace réservé du numéro de diapositive 4"/>
          <p:cNvSpPr>
            <a:spLocks noGrp="1"/>
          </p:cNvSpPr>
          <p:nvPr>
            <p:ph type="sldNum" sz="quarter" idx="14"/>
          </p:nvPr>
        </p:nvSpPr>
        <p:spPr bwMode="auto">
          <a:xfrm>
            <a:off x="10843684" y="6172201"/>
            <a:ext cx="60113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720D97-5458-4806-826F-6DFA018108FA}" type="slidenum">
              <a:rPr lang="fr-FR" altLang="fr-FR" smtClean="0">
                <a:solidFill>
                  <a:srgbClr val="FFFFFF"/>
                </a:solidFill>
              </a:rPr>
              <a:pPr fontAlgn="base">
                <a:spcBef>
                  <a:spcPct val="0"/>
                </a:spcBef>
                <a:spcAft>
                  <a:spcPct val="0"/>
                </a:spcAft>
                <a:defRPr/>
              </a:pPr>
              <a:t>16</a:t>
            </a:fld>
            <a:endParaRPr lang="fr-FR" altLang="fr-FR">
              <a:solidFill>
                <a:srgbClr val="FFFFFF"/>
              </a:solidFill>
            </a:endParaRPr>
          </a:p>
        </p:txBody>
      </p:sp>
      <p:sp>
        <p:nvSpPr>
          <p:cNvPr id="6" name="Espace réservé du texte 5"/>
          <p:cNvSpPr>
            <a:spLocks noGrp="1"/>
          </p:cNvSpPr>
          <p:nvPr>
            <p:ph type="body" sz="quarter" idx="13"/>
          </p:nvPr>
        </p:nvSpPr>
        <p:spPr>
          <a:xfrm>
            <a:off x="133351" y="1009651"/>
            <a:ext cx="12259733" cy="1176337"/>
          </a:xfrm>
        </p:spPr>
        <p:txBody>
          <a:bodyPr rtlCol="0">
            <a:normAutofit/>
          </a:bodyPr>
          <a:lstStyle/>
          <a:p>
            <a:pPr marL="0" indent="0">
              <a:buFontTx/>
              <a:buNone/>
              <a:defRPr/>
            </a:pPr>
            <a:endParaRPr lang="fr-FR" b="1" dirty="0"/>
          </a:p>
          <a:p>
            <a:pPr>
              <a:defRPr/>
            </a:pPr>
            <a:r>
              <a:rPr lang="fr-FR" b="1" dirty="0"/>
              <a:t> Le 7 juin, Charlotte reçoit une nouvelle proposition d’admission pour </a:t>
            </a:r>
          </a:p>
          <a:p>
            <a:pPr marL="0" indent="0">
              <a:buFontTx/>
              <a:buNone/>
              <a:defRPr/>
            </a:pPr>
            <a:r>
              <a:rPr lang="fr-FR" b="1" dirty="0"/>
              <a:t>    le BUT ex DUT  « G », vœu maintenu en attente :</a:t>
            </a:r>
          </a:p>
          <a:p>
            <a:pPr lvl="1">
              <a:defRPr/>
            </a:pPr>
            <a:endParaRPr lang="fr-FR" dirty="0"/>
          </a:p>
        </p:txBody>
      </p:sp>
      <p:sp>
        <p:nvSpPr>
          <p:cNvPr id="12" name="Rectangle à coins arrondis 11"/>
          <p:cNvSpPr/>
          <p:nvPr/>
        </p:nvSpPr>
        <p:spPr>
          <a:xfrm>
            <a:off x="1775885" y="2697163"/>
            <a:ext cx="3119967" cy="252412"/>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En attente d’une place</a:t>
            </a:r>
          </a:p>
        </p:txBody>
      </p:sp>
      <p:sp>
        <p:nvSpPr>
          <p:cNvPr id="61446" name="ZoneTexte 33"/>
          <p:cNvSpPr txBox="1">
            <a:spLocks noChangeArrowheads="1"/>
          </p:cNvSpPr>
          <p:nvPr/>
        </p:nvSpPr>
        <p:spPr bwMode="auto">
          <a:xfrm>
            <a:off x="49741" y="2111231"/>
            <a:ext cx="292735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300" b="1" dirty="0">
                <a:solidFill>
                  <a:srgbClr val="26338B"/>
                </a:solidFill>
              </a:rPr>
              <a:t>Etat des vœux de Charlotte au 7 juin</a:t>
            </a:r>
          </a:p>
        </p:txBody>
      </p:sp>
      <p:sp>
        <p:nvSpPr>
          <p:cNvPr id="36" name="Rectangle à coins arrondis 35"/>
          <p:cNvSpPr/>
          <p:nvPr/>
        </p:nvSpPr>
        <p:spPr>
          <a:xfrm>
            <a:off x="127001" y="2674939"/>
            <a:ext cx="1536700" cy="250825"/>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BTS « B »</a:t>
            </a:r>
          </a:p>
        </p:txBody>
      </p:sp>
      <p:sp>
        <p:nvSpPr>
          <p:cNvPr id="67" name="Rectangle à coins arrondis 66"/>
          <p:cNvSpPr/>
          <p:nvPr/>
        </p:nvSpPr>
        <p:spPr>
          <a:xfrm>
            <a:off x="1758951" y="3211513"/>
            <a:ext cx="3119967" cy="252412"/>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OUI (proposition d’admission)</a:t>
            </a:r>
          </a:p>
        </p:txBody>
      </p:sp>
      <p:sp>
        <p:nvSpPr>
          <p:cNvPr id="71" name="Rectangle à coins arrondis 70"/>
          <p:cNvSpPr/>
          <p:nvPr/>
        </p:nvSpPr>
        <p:spPr>
          <a:xfrm>
            <a:off x="133351" y="3197226"/>
            <a:ext cx="1536700"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BUT « F »</a:t>
            </a:r>
          </a:p>
        </p:txBody>
      </p:sp>
      <p:sp>
        <p:nvSpPr>
          <p:cNvPr id="74" name="Rectangle à coins arrondis 73"/>
          <p:cNvSpPr/>
          <p:nvPr/>
        </p:nvSpPr>
        <p:spPr>
          <a:xfrm>
            <a:off x="1748367" y="3738563"/>
            <a:ext cx="3119967" cy="250825"/>
          </a:xfrm>
          <a:prstGeom prst="roundRect">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En attente d’une place</a:t>
            </a:r>
          </a:p>
        </p:txBody>
      </p:sp>
      <p:sp>
        <p:nvSpPr>
          <p:cNvPr id="76" name="Flèche droite 75"/>
          <p:cNvSpPr/>
          <p:nvPr/>
        </p:nvSpPr>
        <p:spPr>
          <a:xfrm>
            <a:off x="5132917" y="3757614"/>
            <a:ext cx="287867"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8" name="Rectangle à coins arrondis 77"/>
          <p:cNvSpPr/>
          <p:nvPr/>
        </p:nvSpPr>
        <p:spPr>
          <a:xfrm>
            <a:off x="122767" y="3724275"/>
            <a:ext cx="1536700" cy="250825"/>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BUT « G »</a:t>
            </a:r>
          </a:p>
        </p:txBody>
      </p:sp>
      <p:sp>
        <p:nvSpPr>
          <p:cNvPr id="81" name="Rectangle à coins arrondis 80"/>
          <p:cNvSpPr/>
          <p:nvPr/>
        </p:nvSpPr>
        <p:spPr>
          <a:xfrm>
            <a:off x="5564718" y="3716338"/>
            <a:ext cx="3119967" cy="252412"/>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prstClr val="white"/>
                </a:solidFill>
              </a:rPr>
              <a:t>OUI (proposition d’admission)</a:t>
            </a:r>
          </a:p>
        </p:txBody>
      </p:sp>
      <p:sp>
        <p:nvSpPr>
          <p:cNvPr id="82" name="Flèche droite 81"/>
          <p:cNvSpPr/>
          <p:nvPr/>
        </p:nvSpPr>
        <p:spPr>
          <a:xfrm>
            <a:off x="8862484" y="3754439"/>
            <a:ext cx="287867"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3" name="Rectangle à coins arrondis 82"/>
          <p:cNvSpPr/>
          <p:nvPr/>
        </p:nvSpPr>
        <p:spPr>
          <a:xfrm>
            <a:off x="9287933" y="3705226"/>
            <a:ext cx="1102784" cy="252413"/>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Accepte</a:t>
            </a:r>
          </a:p>
        </p:txBody>
      </p:sp>
      <p:sp>
        <p:nvSpPr>
          <p:cNvPr id="86" name="Flèche droite 85"/>
          <p:cNvSpPr/>
          <p:nvPr/>
        </p:nvSpPr>
        <p:spPr>
          <a:xfrm>
            <a:off x="5132918" y="3241676"/>
            <a:ext cx="40322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8" name="Rectangle à coins arrondis 87"/>
          <p:cNvSpPr/>
          <p:nvPr/>
        </p:nvSpPr>
        <p:spPr>
          <a:xfrm>
            <a:off x="9294285" y="3236913"/>
            <a:ext cx="1104900" cy="252412"/>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Renonce</a:t>
            </a:r>
          </a:p>
        </p:txBody>
      </p:sp>
      <p:sp>
        <p:nvSpPr>
          <p:cNvPr id="94" name="Rectangle à coins arrondis 93"/>
          <p:cNvSpPr/>
          <p:nvPr/>
        </p:nvSpPr>
        <p:spPr>
          <a:xfrm>
            <a:off x="9302751" y="2708276"/>
            <a:ext cx="1102783" cy="250825"/>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300" b="1" dirty="0">
                <a:solidFill>
                  <a:srgbClr val="26338B"/>
                </a:solidFill>
              </a:rPr>
              <a:t>Renonce</a:t>
            </a:r>
          </a:p>
        </p:txBody>
      </p:sp>
      <p:sp>
        <p:nvSpPr>
          <p:cNvPr id="61459" name="ZoneTexte 94"/>
          <p:cNvSpPr txBox="1">
            <a:spLocks noChangeArrowheads="1"/>
          </p:cNvSpPr>
          <p:nvPr/>
        </p:nvSpPr>
        <p:spPr bwMode="auto">
          <a:xfrm>
            <a:off x="5909733" y="3941763"/>
            <a:ext cx="259291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200" b="1">
                <a:solidFill>
                  <a:srgbClr val="26338B"/>
                </a:solidFill>
              </a:rPr>
              <a:t>Réponse avant le 4 </a:t>
            </a:r>
            <a:r>
              <a:rPr lang="fr-FR" altLang="fr-FR" sz="1300" b="1">
                <a:solidFill>
                  <a:srgbClr val="26338B"/>
                </a:solidFill>
              </a:rPr>
              <a:t>juin</a:t>
            </a:r>
          </a:p>
        </p:txBody>
      </p:sp>
      <p:sp>
        <p:nvSpPr>
          <p:cNvPr id="7" name="ZoneTexte 6"/>
          <p:cNvSpPr txBox="1"/>
          <p:nvPr/>
        </p:nvSpPr>
        <p:spPr>
          <a:xfrm>
            <a:off x="1513417" y="4386264"/>
            <a:ext cx="9649883" cy="1584325"/>
          </a:xfrm>
          <a:prstGeom prst="rect">
            <a:avLst/>
          </a:prstGeom>
          <a:noFill/>
        </p:spPr>
        <p:txBody>
          <a:bodyPr>
            <a:spAutoFit/>
          </a:bodyPr>
          <a:lstStyle/>
          <a:p>
            <a:pPr marL="171450" indent="-171450" fontAlgn="auto">
              <a:spcBef>
                <a:spcPts val="0"/>
              </a:spcBef>
              <a:spcAft>
                <a:spcPts val="0"/>
              </a:spcAft>
              <a:buClr>
                <a:srgbClr val="26338B"/>
              </a:buClr>
              <a:buFont typeface="Arial" panose="020B0604020202020204" pitchFamily="34" charset="0"/>
              <a:buChar char="•"/>
              <a:defRPr/>
            </a:pPr>
            <a:r>
              <a:rPr lang="fr-FR" sz="1400" dirty="0">
                <a:solidFill>
                  <a:srgbClr val="26338B"/>
                </a:solidFill>
                <a:latin typeface="+mn-lt"/>
                <a:cs typeface="+mn-cs"/>
              </a:rPr>
              <a:t>Charlotte accepte la proposition d’admission au BUT « G ». </a:t>
            </a:r>
          </a:p>
          <a:p>
            <a:pPr marL="171450" indent="-171450" fontAlgn="auto">
              <a:spcBef>
                <a:spcPts val="0"/>
              </a:spcBef>
              <a:spcAft>
                <a:spcPts val="0"/>
              </a:spcAft>
              <a:buClr>
                <a:srgbClr val="26338B"/>
              </a:buClr>
              <a:buFont typeface="Arial" panose="020B0604020202020204" pitchFamily="34" charset="0"/>
              <a:buChar char="•"/>
              <a:defRPr/>
            </a:pPr>
            <a:endParaRPr lang="fr-FR" sz="1400" dirty="0">
              <a:solidFill>
                <a:srgbClr val="26338B"/>
              </a:solidFill>
              <a:latin typeface="+mn-lt"/>
              <a:cs typeface="+mn-cs"/>
            </a:endParaRPr>
          </a:p>
          <a:p>
            <a:pPr marL="171450" indent="-171450" fontAlgn="auto">
              <a:spcBef>
                <a:spcPts val="0"/>
              </a:spcBef>
              <a:spcAft>
                <a:spcPts val="0"/>
              </a:spcAft>
              <a:buClr>
                <a:srgbClr val="26338B"/>
              </a:buClr>
              <a:buFont typeface="Arial" panose="020B0604020202020204" pitchFamily="34" charset="0"/>
              <a:buChar char="•"/>
              <a:defRPr/>
            </a:pPr>
            <a:r>
              <a:rPr lang="fr-FR" sz="1400" dirty="0">
                <a:solidFill>
                  <a:srgbClr val="26338B"/>
                </a:solidFill>
                <a:latin typeface="+mn-lt"/>
                <a:cs typeface="+mn-cs"/>
              </a:rPr>
              <a:t>Elle renonce donc au BUT « F » qu’elle avait précédemment accepté et renonce aussi à son vœu de BTS « B » en attente car il l’intéresse moins que le BUT « G » qu’elle vient d’accepter.</a:t>
            </a:r>
          </a:p>
          <a:p>
            <a:pPr fontAlgn="auto">
              <a:spcBef>
                <a:spcPts val="0"/>
              </a:spcBef>
              <a:spcAft>
                <a:spcPts val="0"/>
              </a:spcAft>
              <a:buClr>
                <a:srgbClr val="26338B"/>
              </a:buClr>
              <a:defRPr/>
            </a:pPr>
            <a:endParaRPr lang="fr-FR" sz="1400" dirty="0">
              <a:solidFill>
                <a:srgbClr val="26338B"/>
              </a:solidFill>
              <a:latin typeface="+mn-lt"/>
              <a:cs typeface="+mn-cs"/>
            </a:endParaRPr>
          </a:p>
          <a:p>
            <a:pPr marL="171450" indent="-171450" fontAlgn="auto">
              <a:spcBef>
                <a:spcPts val="0"/>
              </a:spcBef>
              <a:spcAft>
                <a:spcPts val="0"/>
              </a:spcAft>
              <a:buClr>
                <a:srgbClr val="26338B"/>
              </a:buClr>
              <a:buFont typeface="Arial" panose="020B0604020202020204" pitchFamily="34" charset="0"/>
              <a:buChar char="•"/>
              <a:defRPr/>
            </a:pPr>
            <a:r>
              <a:rPr lang="fr-FR" sz="1400" dirty="0">
                <a:solidFill>
                  <a:srgbClr val="26338B"/>
                </a:solidFill>
                <a:latin typeface="+mn-lt"/>
                <a:cs typeface="+mn-cs"/>
              </a:rPr>
              <a:t>Il ne lui reste plus qu’à s’inscrire administrativement au BUT « G » une fois les résultats du bac connus.</a:t>
            </a:r>
          </a:p>
          <a:p>
            <a:pPr fontAlgn="auto">
              <a:spcBef>
                <a:spcPts val="0"/>
              </a:spcBef>
              <a:spcAft>
                <a:spcPts val="0"/>
              </a:spcAft>
              <a:defRPr/>
            </a:pPr>
            <a:endParaRPr lang="fr-FR" sz="1200" dirty="0">
              <a:latin typeface="+mn-lt"/>
              <a:cs typeface="+mn-cs"/>
            </a:endParaRPr>
          </a:p>
        </p:txBody>
      </p:sp>
      <p:sp>
        <p:nvSpPr>
          <p:cNvPr id="61461" name="ZoneTexte 43"/>
          <p:cNvSpPr txBox="1">
            <a:spLocks noChangeArrowheads="1"/>
          </p:cNvSpPr>
          <p:nvPr/>
        </p:nvSpPr>
        <p:spPr bwMode="auto">
          <a:xfrm>
            <a:off x="5008034" y="2173288"/>
            <a:ext cx="364701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300" b="1" dirty="0">
                <a:solidFill>
                  <a:srgbClr val="26338B"/>
                </a:solidFill>
              </a:rPr>
              <a:t>Charlotte reçoit une nouvelle réponse le 7 juin</a:t>
            </a:r>
          </a:p>
        </p:txBody>
      </p:sp>
      <p:sp>
        <p:nvSpPr>
          <p:cNvPr id="45" name="Flèche droite 44"/>
          <p:cNvSpPr/>
          <p:nvPr/>
        </p:nvSpPr>
        <p:spPr>
          <a:xfrm>
            <a:off x="5132918" y="2727326"/>
            <a:ext cx="4032249" cy="206375"/>
          </a:xfrm>
          <a:prstGeom prst="rightArrow">
            <a:avLst/>
          </a:prstGeom>
          <a:solidFill>
            <a:srgbClr val="26338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1463" name="ZoneTexte 45"/>
          <p:cNvSpPr txBox="1">
            <a:spLocks noChangeArrowheads="1"/>
          </p:cNvSpPr>
          <p:nvPr/>
        </p:nvSpPr>
        <p:spPr bwMode="auto">
          <a:xfrm>
            <a:off x="9144001" y="2185988"/>
            <a:ext cx="2495551"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fr-FR" sz="1300" b="1" dirty="0">
                <a:solidFill>
                  <a:srgbClr val="26338B"/>
                </a:solidFill>
              </a:rPr>
              <a:t>7 juin: réponses de Charlotte</a:t>
            </a:r>
          </a:p>
        </p:txBody>
      </p:sp>
      <p:sp>
        <p:nvSpPr>
          <p:cNvPr id="47" name="Accolade fermante 46"/>
          <p:cNvSpPr/>
          <p:nvPr/>
        </p:nvSpPr>
        <p:spPr>
          <a:xfrm>
            <a:off x="10471152" y="2763839"/>
            <a:ext cx="385233" cy="1152525"/>
          </a:xfrm>
          <a:prstGeom prst="rightBrace">
            <a:avLst/>
          </a:prstGeom>
          <a:ln w="15875">
            <a:solidFill>
              <a:srgbClr val="26338B"/>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 name="ZoneTexte 2"/>
          <p:cNvSpPr txBox="1"/>
          <p:nvPr/>
        </p:nvSpPr>
        <p:spPr>
          <a:xfrm>
            <a:off x="10919885" y="2979739"/>
            <a:ext cx="1246716" cy="668337"/>
          </a:xfrm>
          <a:prstGeom prst="rect">
            <a:avLst/>
          </a:prstGeom>
          <a:noFill/>
        </p:spPr>
        <p:txBody>
          <a:bodyPr>
            <a:spAutoFit/>
          </a:bodyPr>
          <a:lstStyle/>
          <a:p>
            <a:pPr fontAlgn="auto">
              <a:spcBef>
                <a:spcPts val="0"/>
              </a:spcBef>
              <a:spcAft>
                <a:spcPts val="0"/>
              </a:spcAft>
              <a:defRPr/>
            </a:pPr>
            <a:r>
              <a:rPr lang="fr-FR" sz="1250" b="1" dirty="0">
                <a:solidFill>
                  <a:srgbClr val="26338B"/>
                </a:solidFill>
                <a:latin typeface="+mn-lt"/>
                <a:cs typeface="+mn-cs"/>
              </a:rPr>
              <a:t>Charlotte s’inscrit en DUT « G »</a:t>
            </a:r>
          </a:p>
        </p:txBody>
      </p:sp>
    </p:spTree>
    <p:extLst>
      <p:ext uri="{BB962C8B-B14F-4D97-AF65-F5344CB8AC3E}">
        <p14:creationId xmlns:p14="http://schemas.microsoft.com/office/powerpoint/2010/main" val="151016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036A4-B9FA-4F47-9B34-2CCF166FC539}"/>
              </a:ext>
            </a:extLst>
          </p:cNvPr>
          <p:cNvSpPr>
            <a:spLocks noGrp="1"/>
          </p:cNvSpPr>
          <p:nvPr>
            <p:ph type="title"/>
          </p:nvPr>
        </p:nvSpPr>
        <p:spPr/>
        <p:txBody>
          <a:bodyPr/>
          <a:lstStyle/>
          <a:p>
            <a:r>
              <a:rPr lang="fr-FR" dirty="0"/>
              <a:t>Pour les terminales</a:t>
            </a:r>
          </a:p>
        </p:txBody>
      </p:sp>
      <p:sp>
        <p:nvSpPr>
          <p:cNvPr id="3" name="Espace réservé du contenu 2">
            <a:extLst>
              <a:ext uri="{FF2B5EF4-FFF2-40B4-BE49-F238E27FC236}">
                <a16:creationId xmlns:a16="http://schemas.microsoft.com/office/drawing/2014/main" id="{21AE0503-8356-4995-919E-B73289BC2309}"/>
              </a:ext>
            </a:extLst>
          </p:cNvPr>
          <p:cNvSpPr>
            <a:spLocks noGrp="1"/>
          </p:cNvSpPr>
          <p:nvPr>
            <p:ph idx="1"/>
          </p:nvPr>
        </p:nvSpPr>
        <p:spPr>
          <a:xfrm>
            <a:off x="2231136" y="2638044"/>
            <a:ext cx="7729728" cy="3442122"/>
          </a:xfrm>
        </p:spPr>
        <p:txBody>
          <a:bodyPr>
            <a:normAutofit lnSpcReduction="10000"/>
          </a:bodyPr>
          <a:lstStyle/>
          <a:p>
            <a:r>
              <a:rPr lang="fr-FR" dirty="0">
                <a:solidFill>
                  <a:srgbClr val="FF0000"/>
                </a:solidFill>
              </a:rPr>
              <a:t>Les filières sélectives sont toujours sélectives</a:t>
            </a:r>
            <a:r>
              <a:rPr lang="fr-FR" dirty="0"/>
              <a:t>: pas de changement pour les CPGE,….</a:t>
            </a:r>
          </a:p>
          <a:p>
            <a:r>
              <a:rPr lang="fr-FR" dirty="0"/>
              <a:t>Mais </a:t>
            </a:r>
            <a:r>
              <a:rPr lang="fr-FR" dirty="0">
                <a:solidFill>
                  <a:srgbClr val="FF0000"/>
                </a:solidFill>
              </a:rPr>
              <a:t>pour les IUT moins d’élèves de série générale et plus d’élèves de série technologique</a:t>
            </a:r>
          </a:p>
          <a:p>
            <a:r>
              <a:rPr lang="fr-FR" dirty="0"/>
              <a:t>L’accompagnement avec deux professeurs principaux, des Psy-En Conseillers d’orientation et de la Direction.</a:t>
            </a:r>
          </a:p>
          <a:p>
            <a:r>
              <a:rPr lang="fr-FR" dirty="0"/>
              <a:t>Des </a:t>
            </a:r>
            <a:r>
              <a:rPr lang="fr-FR" dirty="0">
                <a:solidFill>
                  <a:srgbClr val="FF0000"/>
                </a:solidFill>
              </a:rPr>
              <a:t>ressources</a:t>
            </a:r>
            <a:r>
              <a:rPr lang="fr-FR" dirty="0"/>
              <a:t> nouvelles : </a:t>
            </a:r>
            <a:r>
              <a:rPr lang="fr-FR" dirty="0">
                <a:hlinkClick r:id="rId2"/>
              </a:rPr>
              <a:t>www.monorientationenligne.fr</a:t>
            </a:r>
            <a:r>
              <a:rPr lang="fr-FR" dirty="0"/>
              <a:t> , </a:t>
            </a:r>
            <a:r>
              <a:rPr lang="fr-FR" dirty="0">
                <a:hlinkClick r:id="rId3"/>
              </a:rPr>
              <a:t>http://www.terminales2021-2022.fr/</a:t>
            </a:r>
            <a:r>
              <a:rPr lang="fr-FR" dirty="0"/>
              <a:t> </a:t>
            </a:r>
          </a:p>
          <a:p>
            <a:r>
              <a:rPr lang="fr-FR" dirty="0">
                <a:solidFill>
                  <a:srgbClr val="FF0000"/>
                </a:solidFill>
              </a:rPr>
              <a:t>La nouvelle plateforme</a:t>
            </a:r>
            <a:r>
              <a:rPr lang="fr-FR" dirty="0"/>
              <a:t>: </a:t>
            </a:r>
            <a:r>
              <a:rPr lang="fr-FR" dirty="0">
                <a:hlinkClick r:id="rId4"/>
              </a:rPr>
              <a:t>www.parcoursup.fr</a:t>
            </a:r>
            <a:r>
              <a:rPr lang="fr-FR" dirty="0"/>
              <a:t> </a:t>
            </a:r>
          </a:p>
          <a:p>
            <a:r>
              <a:rPr lang="fr-FR" dirty="0"/>
              <a:t>Un nouveau calendrier</a:t>
            </a:r>
          </a:p>
          <a:p>
            <a:endParaRPr lang="fr-FR" dirty="0"/>
          </a:p>
        </p:txBody>
      </p:sp>
      <p:sp>
        <p:nvSpPr>
          <p:cNvPr id="4" name="Espace réservé du numéro de diapositive 3"/>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426584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E8B6F82-DA9F-4515-AF21-B31013A29D42}"/>
              </a:ext>
            </a:extLst>
          </p:cNvPr>
          <p:cNvSpPr>
            <a:spLocks noGrp="1"/>
          </p:cNvSpPr>
          <p:nvPr>
            <p:ph type="sldNum" sz="quarter" idx="12"/>
          </p:nvPr>
        </p:nvSpPr>
        <p:spPr/>
        <p:txBody>
          <a:bodyPr/>
          <a:lstStyle/>
          <a:p>
            <a:fld id="{8A7A6979-0714-4377-B894-6BE4C2D6E202}" type="slidenum">
              <a:rPr lang="en-US" smtClean="0"/>
              <a:t>3</a:t>
            </a:fld>
            <a:endParaRPr lang="en-US" dirty="0"/>
          </a:p>
        </p:txBody>
      </p:sp>
      <p:pic>
        <p:nvPicPr>
          <p:cNvPr id="4" name="Graphique 3">
            <a:extLst>
              <a:ext uri="{FF2B5EF4-FFF2-40B4-BE49-F238E27FC236}">
                <a16:creationId xmlns:a16="http://schemas.microsoft.com/office/drawing/2014/main" id="{0E777CEE-4A67-4D5C-97E2-E6AA42467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750" y="400050"/>
            <a:ext cx="10858500" cy="6057900"/>
          </a:xfrm>
          <a:prstGeom prst="rect">
            <a:avLst/>
          </a:prstGeom>
        </p:spPr>
      </p:pic>
    </p:spTree>
    <p:extLst>
      <p:ext uri="{BB962C8B-B14F-4D97-AF65-F5344CB8AC3E}">
        <p14:creationId xmlns:p14="http://schemas.microsoft.com/office/powerpoint/2010/main" val="10243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DF277B9-51A4-4E05-BA6D-DC93CCAB1402}"/>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12" name="Espace réservé du contenu 11">
            <a:extLst>
              <a:ext uri="{FF2B5EF4-FFF2-40B4-BE49-F238E27FC236}">
                <a16:creationId xmlns:a16="http://schemas.microsoft.com/office/drawing/2014/main" id="{63B5752C-475C-4350-B5FE-E4A310299E8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0" y="0"/>
            <a:ext cx="12191999" cy="6857999"/>
          </a:xfrm>
        </p:spPr>
      </p:pic>
    </p:spTree>
    <p:extLst>
      <p:ext uri="{BB962C8B-B14F-4D97-AF65-F5344CB8AC3E}">
        <p14:creationId xmlns:p14="http://schemas.microsoft.com/office/powerpoint/2010/main" val="361289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D49238E-B751-41C8-B566-5520E14C8B14}"/>
              </a:ext>
            </a:extLst>
          </p:cNvPr>
          <p:cNvSpPr>
            <a:spLocks noGrp="1"/>
          </p:cNvSpPr>
          <p:nvPr>
            <p:ph type="sldNum" sz="quarter" idx="12"/>
          </p:nvPr>
        </p:nvSpPr>
        <p:spPr/>
        <p:txBody>
          <a:bodyPr/>
          <a:lstStyle/>
          <a:p>
            <a:fld id="{8A7A6979-0714-4377-B894-6BE4C2D6E202}" type="slidenum">
              <a:rPr lang="en-US" smtClean="0"/>
              <a:t>5</a:t>
            </a:fld>
            <a:endParaRPr lang="en-US" dirty="0"/>
          </a:p>
        </p:txBody>
      </p:sp>
      <p:pic>
        <p:nvPicPr>
          <p:cNvPr id="4" name="Graphique 3">
            <a:extLst>
              <a:ext uri="{FF2B5EF4-FFF2-40B4-BE49-F238E27FC236}">
                <a16:creationId xmlns:a16="http://schemas.microsoft.com/office/drawing/2014/main" id="{DCB1C5F4-CE09-4902-A5B1-74D767019A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6259" y="0"/>
            <a:ext cx="9219481" cy="6858000"/>
          </a:xfrm>
          <a:prstGeom prst="rect">
            <a:avLst/>
          </a:prstGeom>
        </p:spPr>
      </p:pic>
    </p:spTree>
    <p:extLst>
      <p:ext uri="{BB962C8B-B14F-4D97-AF65-F5344CB8AC3E}">
        <p14:creationId xmlns:p14="http://schemas.microsoft.com/office/powerpoint/2010/main" val="260984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667" y="77788"/>
            <a:ext cx="10507133" cy="1287462"/>
          </a:xfrm>
        </p:spPr>
        <p:txBody>
          <a:bodyPr/>
          <a:lstStyle/>
          <a:p>
            <a:pPr eaLnBrk="1" fontAlgn="auto" hangingPunct="1">
              <a:spcAft>
                <a:spcPts val="0"/>
              </a:spcAft>
              <a:defRPr/>
            </a:pPr>
            <a:r>
              <a:rPr lang="fr-FR" b="1" dirty="0"/>
              <a:t>consolider son projet d’orientation sur Parcoursup.fr</a:t>
            </a:r>
          </a:p>
        </p:txBody>
      </p:sp>
      <p:sp>
        <p:nvSpPr>
          <p:cNvPr id="34819" name="Espace réservé du numéro de diapositive 4"/>
          <p:cNvSpPr>
            <a:spLocks noGrp="1"/>
          </p:cNvSpPr>
          <p:nvPr>
            <p:ph type="sldNum"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85D915-3E08-4740-86B8-1CB45FCA9220}" type="slidenum">
              <a:rPr lang="fr-FR" altLang="fr-FR" smtClean="0">
                <a:solidFill>
                  <a:srgbClr val="FFFFFF"/>
                </a:solidFill>
              </a:rPr>
              <a:pPr fontAlgn="base">
                <a:spcBef>
                  <a:spcPct val="0"/>
                </a:spcBef>
                <a:spcAft>
                  <a:spcPct val="0"/>
                </a:spcAft>
                <a:defRPr/>
              </a:pPr>
              <a:t>6</a:t>
            </a:fld>
            <a:endParaRPr lang="fr-FR" altLang="fr-FR">
              <a:solidFill>
                <a:srgbClr val="FFFFFF"/>
              </a:solidFill>
            </a:endParaRPr>
          </a:p>
        </p:txBody>
      </p:sp>
      <p:sp>
        <p:nvSpPr>
          <p:cNvPr id="6" name="Espace réservé du texte 5"/>
          <p:cNvSpPr>
            <a:spLocks noGrp="1"/>
          </p:cNvSpPr>
          <p:nvPr>
            <p:ph type="body" sz="quarter" idx="13"/>
          </p:nvPr>
        </p:nvSpPr>
        <p:spPr>
          <a:xfrm>
            <a:off x="245533" y="1808163"/>
            <a:ext cx="11362267" cy="4152900"/>
          </a:xfrm>
        </p:spPr>
        <p:txBody>
          <a:bodyPr rtlCol="0">
            <a:normAutofit lnSpcReduction="10000"/>
          </a:bodyPr>
          <a:lstStyle/>
          <a:p>
            <a:pPr>
              <a:defRPr/>
            </a:pPr>
            <a:r>
              <a:rPr lang="fr-FR" b="1" dirty="0"/>
              <a:t> Une plateforme pour mieux connaître le contenu des formations disponibles </a:t>
            </a:r>
          </a:p>
          <a:p>
            <a:pPr marL="457200" lvl="1" indent="0">
              <a:buFont typeface="Arial-ItalicMT" charset="0"/>
              <a:buNone/>
              <a:defRPr/>
            </a:pPr>
            <a:r>
              <a:rPr lang="fr-FR" sz="1600" b="1" dirty="0"/>
              <a:t>Informations fournies par l’établissement d’enseignement supérieur :</a:t>
            </a:r>
          </a:p>
          <a:p>
            <a:pPr lvl="1">
              <a:defRPr/>
            </a:pPr>
            <a:r>
              <a:rPr lang="fr-FR" dirty="0"/>
              <a:t>Contenu et organisation des enseignements</a:t>
            </a:r>
          </a:p>
          <a:p>
            <a:pPr lvl="1">
              <a:defRPr/>
            </a:pPr>
            <a:r>
              <a:rPr lang="fr-FR" b="1" dirty="0">
                <a:solidFill>
                  <a:srgbClr val="F28E65"/>
                </a:solidFill>
              </a:rPr>
              <a:t>Attendus</a:t>
            </a:r>
            <a:r>
              <a:rPr lang="fr-FR" dirty="0"/>
              <a:t> de la formation</a:t>
            </a:r>
          </a:p>
          <a:p>
            <a:pPr lvl="1">
              <a:defRPr/>
            </a:pPr>
            <a:r>
              <a:rPr lang="fr-FR" dirty="0"/>
              <a:t>Eléments pris en compte pour l’examen d’un vœu</a:t>
            </a:r>
          </a:p>
          <a:p>
            <a:pPr lvl="1">
              <a:defRPr/>
            </a:pPr>
            <a:r>
              <a:rPr lang="fr-FR" dirty="0"/>
              <a:t>Dates des </a:t>
            </a:r>
            <a:r>
              <a:rPr lang="fr-FR" b="1" dirty="0">
                <a:solidFill>
                  <a:srgbClr val="F28E65"/>
                </a:solidFill>
              </a:rPr>
              <a:t>journées portes ouvertes </a:t>
            </a:r>
            <a:r>
              <a:rPr lang="fr-FR" dirty="0"/>
              <a:t>ou des </a:t>
            </a:r>
            <a:r>
              <a:rPr lang="fr-FR" b="1" dirty="0">
                <a:solidFill>
                  <a:srgbClr val="F28E65"/>
                </a:solidFill>
              </a:rPr>
              <a:t>journées d’immersion</a:t>
            </a:r>
          </a:p>
          <a:p>
            <a:pPr lvl="1">
              <a:defRPr/>
            </a:pPr>
            <a:r>
              <a:rPr lang="fr-FR" dirty="0"/>
              <a:t>Contact d’un responsable pédagogique</a:t>
            </a:r>
          </a:p>
          <a:p>
            <a:pPr lvl="2">
              <a:buClr>
                <a:srgbClr val="1B8ED9"/>
              </a:buClr>
              <a:defRPr/>
            </a:pPr>
            <a:endParaRPr lang="fr-FR" dirty="0"/>
          </a:p>
          <a:p>
            <a:pPr>
              <a:defRPr/>
            </a:pPr>
            <a:r>
              <a:rPr lang="fr-FR" b="1" dirty="0"/>
              <a:t> Une plateforme pour identifier ses chances de réussite et d’insertion professionnelle</a:t>
            </a:r>
          </a:p>
          <a:p>
            <a:pPr marL="457200" lvl="1" indent="0">
              <a:buFont typeface="Arial-ItalicMT" charset="0"/>
              <a:buNone/>
              <a:defRPr/>
            </a:pPr>
            <a:r>
              <a:rPr lang="fr-FR" sz="1600" b="1" dirty="0"/>
              <a:t>Pour chaque formation supérieure :</a:t>
            </a:r>
          </a:p>
          <a:p>
            <a:pPr lvl="1">
              <a:defRPr/>
            </a:pPr>
            <a:r>
              <a:rPr lang="fr-FR" dirty="0"/>
              <a:t>Affichage du nombre de places proposées en 2022</a:t>
            </a:r>
          </a:p>
          <a:p>
            <a:pPr lvl="1">
              <a:defRPr/>
            </a:pPr>
            <a:r>
              <a:rPr lang="fr-FR" dirty="0"/>
              <a:t>Affichage  du nombre de candidats et du nombre d’admis en 2022</a:t>
            </a:r>
          </a:p>
          <a:p>
            <a:pPr lvl="1">
              <a:defRPr/>
            </a:pPr>
            <a:r>
              <a:rPr lang="fr-FR" dirty="0"/>
              <a:t>Affichage des taux de passage en 2</a:t>
            </a:r>
            <a:r>
              <a:rPr lang="fr-FR" baseline="30000" dirty="0"/>
              <a:t>ème</a:t>
            </a:r>
            <a:r>
              <a:rPr lang="fr-FR" dirty="0"/>
              <a:t> année et de réussite selon le bac, des débouchés et des taux d’insertion professionnelle (quand ces données sont disponibles)</a:t>
            </a:r>
          </a:p>
        </p:txBody>
      </p:sp>
      <p:sp>
        <p:nvSpPr>
          <p:cNvPr id="7" name="Ellipse 6"/>
          <p:cNvSpPr/>
          <p:nvPr/>
        </p:nvSpPr>
        <p:spPr>
          <a:xfrm rot="606903">
            <a:off x="9730318" y="849313"/>
            <a:ext cx="2277533" cy="862012"/>
          </a:xfrm>
          <a:prstGeom prst="ellipse">
            <a:avLst/>
          </a:prstGeom>
          <a:solidFill>
            <a:srgbClr val="F28E6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A partir de janvier</a:t>
            </a:r>
          </a:p>
        </p:txBody>
      </p:sp>
    </p:spTree>
    <p:extLst>
      <p:ext uri="{BB962C8B-B14F-4D97-AF65-F5344CB8AC3E}">
        <p14:creationId xmlns:p14="http://schemas.microsoft.com/office/powerpoint/2010/main" val="167186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4"/>
          <p:cNvSpPr>
            <a:spLocks noGrp="1"/>
          </p:cNvSpPr>
          <p:nvPr>
            <p:ph type="sldNum" sz="quarter" idx="14"/>
          </p:nvPr>
        </p:nvSpPr>
        <p:spPr bwMode="auto">
          <a:xfrm>
            <a:off x="10843684" y="6078539"/>
            <a:ext cx="60113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924383-EEFC-41CA-B32E-C9A26DDA6C11}" type="slidenum">
              <a:rPr lang="fr-FR" altLang="fr-FR" smtClean="0">
                <a:solidFill>
                  <a:srgbClr val="FFFFFF"/>
                </a:solidFill>
              </a:rPr>
              <a:pPr fontAlgn="base">
                <a:spcBef>
                  <a:spcPct val="0"/>
                </a:spcBef>
                <a:spcAft>
                  <a:spcPct val="0"/>
                </a:spcAft>
                <a:defRPr/>
              </a:pPr>
              <a:t>7</a:t>
            </a:fld>
            <a:endParaRPr lang="fr-FR" altLang="fr-FR">
              <a:solidFill>
                <a:srgbClr val="FFFFFF"/>
              </a:solidFill>
            </a:endParaRPr>
          </a:p>
        </p:txBody>
      </p:sp>
      <p:sp>
        <p:nvSpPr>
          <p:cNvPr id="12" name="Titre 1"/>
          <p:cNvSpPr txBox="1">
            <a:spLocks/>
          </p:cNvSpPr>
          <p:nvPr/>
        </p:nvSpPr>
        <p:spPr>
          <a:xfrm>
            <a:off x="592667" y="38101"/>
            <a:ext cx="10507133" cy="1285875"/>
          </a:xfrm>
          <a:prstGeom prst="rect">
            <a:avLst/>
          </a:prstGeom>
        </p:spPr>
        <p:txBody>
          <a:bodyPr anchor="ctr">
            <a:normAutofit/>
          </a:bodyPr>
          <a:lstStyle>
            <a:lvl1pPr algn="l" defTabSz="457200" rtl="0" eaLnBrk="1" latinLnBrk="0" hangingPunct="1">
              <a:lnSpc>
                <a:spcPts val="2800"/>
              </a:lnSpc>
              <a:spcBef>
                <a:spcPct val="0"/>
              </a:spcBef>
              <a:buNone/>
              <a:defRPr sz="3000" kern="1200" cap="all">
                <a:solidFill>
                  <a:srgbClr val="51BAAA"/>
                </a:solidFill>
                <a:latin typeface="+mj-lt"/>
                <a:ea typeface="+mj-ea"/>
                <a:cs typeface="+mj-cs"/>
              </a:defRPr>
            </a:lvl1pPr>
          </a:lstStyle>
          <a:p>
            <a:pPr fontAlgn="auto">
              <a:spcAft>
                <a:spcPts val="0"/>
              </a:spcAft>
              <a:defRPr/>
            </a:pPr>
            <a:r>
              <a:rPr lang="fr-FR" b="1" dirty="0"/>
              <a:t>consolider son projet d’orientation sur Parcoursup.fr</a:t>
            </a:r>
          </a:p>
        </p:txBody>
      </p:sp>
      <p:sp>
        <p:nvSpPr>
          <p:cNvPr id="36868" name="ZoneTexte 2"/>
          <p:cNvSpPr txBox="1">
            <a:spLocks noChangeArrowheads="1"/>
          </p:cNvSpPr>
          <p:nvPr/>
        </p:nvSpPr>
        <p:spPr bwMode="auto">
          <a:xfrm>
            <a:off x="594785" y="3171826"/>
            <a:ext cx="56938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600" b="1">
                <a:solidFill>
                  <a:srgbClr val="F28E65"/>
                </a:solidFill>
              </a:rPr>
              <a:t>Mobiliser des compétences en matière d’expression écrite et orale afin de pouvoir développer un raisonnement argumenté</a:t>
            </a:r>
          </a:p>
          <a:p>
            <a:r>
              <a:rPr lang="fr-FR" altLang="fr-FR" sz="1400"/>
              <a:t>Les études en STAPS demandent fréquemment aux étudiants de rédiger des documents de synthèse ou des mémoires, et d’en assurer la présentation orale. </a:t>
            </a:r>
          </a:p>
          <a:p>
            <a:r>
              <a:rPr lang="fr-FR" altLang="fr-FR" sz="1400"/>
              <a:t>Par ailleurs, de nombreux étudiants s’orientent vers la présentation de concours, dans lesquelles les compétences rédactionnelles sont essentielles. </a:t>
            </a:r>
          </a:p>
          <a:p>
            <a:r>
              <a:rPr lang="fr-FR" altLang="fr-FR" sz="1400"/>
              <a:t>Il s’agit à ce niveau de pouvoir argumenter, construire un raisonnement, synthétiser des informations.</a:t>
            </a:r>
          </a:p>
        </p:txBody>
      </p:sp>
      <p:sp>
        <p:nvSpPr>
          <p:cNvPr id="36869" name="ZoneTexte 1"/>
          <p:cNvSpPr txBox="1">
            <a:spLocks noChangeArrowheads="1"/>
          </p:cNvSpPr>
          <p:nvPr/>
        </p:nvSpPr>
        <p:spPr bwMode="auto">
          <a:xfrm>
            <a:off x="592667" y="1576388"/>
            <a:ext cx="56493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600" b="1">
                <a:solidFill>
                  <a:srgbClr val="F28E65"/>
                </a:solidFill>
              </a:rPr>
              <a:t>Disposer de compétences scientifiques </a:t>
            </a:r>
          </a:p>
          <a:p>
            <a:r>
              <a:rPr lang="fr-FR" altLang="fr-FR" sz="1400"/>
              <a:t>Les études en STAPS comportent des enseignements scientifiques pluridisciplinaires (sciences de la vie, sciences humaines et sociales). Les étudiants doivent être en mesure d’assimiler ces contenus, et de construire un raisonnement à partir de concepts scientifiques.</a:t>
            </a:r>
          </a:p>
        </p:txBody>
      </p:sp>
      <p:sp>
        <p:nvSpPr>
          <p:cNvPr id="36870" name="ZoneTexte 3"/>
          <p:cNvSpPr txBox="1">
            <a:spLocks noChangeArrowheads="1"/>
          </p:cNvSpPr>
          <p:nvPr/>
        </p:nvSpPr>
        <p:spPr bwMode="auto">
          <a:xfrm>
            <a:off x="6445251" y="1582738"/>
            <a:ext cx="57001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600" b="1">
                <a:solidFill>
                  <a:srgbClr val="F28E65"/>
                </a:solidFill>
              </a:rPr>
              <a:t>Disposer de compétences sportives </a:t>
            </a:r>
          </a:p>
          <a:p>
            <a:r>
              <a:rPr lang="fr-FR" altLang="fr-FR" sz="1400"/>
              <a:t>Les études en STAPS comportent une part importante de pratique sportive. Il semble nécessaire au préalable, en tant que pratiquant, de posséder une expérience régulière et diversifiée dans les activités physiques et sportives, afin de pouvoir être confronté en toute sécurité à cette pratique intense.</a:t>
            </a:r>
          </a:p>
        </p:txBody>
      </p:sp>
      <p:sp>
        <p:nvSpPr>
          <p:cNvPr id="36871" name="ZoneTexte 5"/>
          <p:cNvSpPr txBox="1">
            <a:spLocks noChangeArrowheads="1"/>
          </p:cNvSpPr>
          <p:nvPr/>
        </p:nvSpPr>
        <p:spPr bwMode="auto">
          <a:xfrm>
            <a:off x="6457952" y="3146425"/>
            <a:ext cx="53128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600" b="1">
                <a:solidFill>
                  <a:srgbClr val="F28E65"/>
                </a:solidFill>
              </a:rPr>
              <a:t>Manifester de l’intérêt pour l’exercice de responsabilités collectives, associatives ou citoyennes</a:t>
            </a:r>
          </a:p>
          <a:p>
            <a:r>
              <a:rPr lang="fr-FR" altLang="fr-FR" sz="1400"/>
              <a:t>Le domaine professionnel auquel préparent les études en STAPS renvoie majoritairement aux métiers de l’enseignement, de l’éducation, de l’entraînement, de l’accompagnement des personnes ou de la réhabilitation, dans lesquels l’intervenant est responsable de la sécurité du public qui lui est confié, et garant de l’éthique et des valeurs qu’il transmet. De ce fait, l’intérêt manifesté pour des fonctions d’animation, d’encadrement, de responsabilités collectives, associatives ou citoyennes constitue un atout.</a:t>
            </a:r>
          </a:p>
        </p:txBody>
      </p:sp>
      <p:sp>
        <p:nvSpPr>
          <p:cNvPr id="36872" name="ZoneTexte 6"/>
          <p:cNvSpPr txBox="1">
            <a:spLocks noChangeArrowheads="1"/>
          </p:cNvSpPr>
          <p:nvPr/>
        </p:nvSpPr>
        <p:spPr bwMode="auto">
          <a:xfrm>
            <a:off x="0" y="1268413"/>
            <a:ext cx="86550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627063" lvl="1" indent="-169863">
              <a:spcBef>
                <a:spcPct val="20000"/>
              </a:spcBef>
              <a:buClr>
                <a:srgbClr val="F28E65"/>
              </a:buClr>
              <a:buFont typeface="Arial-ItalicMT"/>
              <a:buChar char="&gt;"/>
              <a:defRPr/>
            </a:pPr>
            <a:r>
              <a:rPr lang="fr-FR" altLang="fr-FR" b="1" dirty="0">
                <a:solidFill>
                  <a:srgbClr val="26338B"/>
                </a:solidFill>
                <a:latin typeface="+mn-lt"/>
                <a:cs typeface="+mn-cs"/>
              </a:rPr>
              <a:t>Exemples d’attendus de réussite pour la filière STAPS </a:t>
            </a:r>
          </a:p>
        </p:txBody>
      </p:sp>
    </p:spTree>
    <p:extLst>
      <p:ext uri="{BB962C8B-B14F-4D97-AF65-F5344CB8AC3E}">
        <p14:creationId xmlns:p14="http://schemas.microsoft.com/office/powerpoint/2010/main" val="425985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4"/>
          <p:cNvSpPr>
            <a:spLocks noGrp="1"/>
          </p:cNvSpPr>
          <p:nvPr>
            <p:ph type="sldNum"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BE5DC1-1E10-474E-B3D4-FA0278597517}" type="slidenum">
              <a:rPr lang="fr-FR" altLang="fr-FR" smtClean="0">
                <a:solidFill>
                  <a:srgbClr val="FFFFFF"/>
                </a:solidFill>
              </a:rPr>
              <a:pPr fontAlgn="base">
                <a:spcBef>
                  <a:spcPct val="0"/>
                </a:spcBef>
                <a:spcAft>
                  <a:spcPct val="0"/>
                </a:spcAft>
                <a:defRPr/>
              </a:pPr>
              <a:t>8</a:t>
            </a:fld>
            <a:endParaRPr lang="fr-FR" altLang="fr-FR">
              <a:solidFill>
                <a:srgbClr val="FFFFFF"/>
              </a:solidFill>
            </a:endParaRPr>
          </a:p>
        </p:txBody>
      </p:sp>
      <p:sp>
        <p:nvSpPr>
          <p:cNvPr id="12" name="Titre 1"/>
          <p:cNvSpPr txBox="1">
            <a:spLocks/>
          </p:cNvSpPr>
          <p:nvPr/>
        </p:nvSpPr>
        <p:spPr>
          <a:xfrm>
            <a:off x="592667" y="77788"/>
            <a:ext cx="10507133" cy="1287462"/>
          </a:xfrm>
          <a:prstGeom prst="rect">
            <a:avLst/>
          </a:prstGeom>
        </p:spPr>
        <p:txBody>
          <a:bodyPr anchor="ctr">
            <a:normAutofit/>
          </a:bodyPr>
          <a:lstStyle>
            <a:lvl1pPr algn="l" defTabSz="457200" rtl="0" eaLnBrk="1" latinLnBrk="0" hangingPunct="1">
              <a:lnSpc>
                <a:spcPts val="2800"/>
              </a:lnSpc>
              <a:spcBef>
                <a:spcPct val="0"/>
              </a:spcBef>
              <a:buNone/>
              <a:defRPr sz="3000" kern="1200" cap="all">
                <a:solidFill>
                  <a:srgbClr val="51BAAA"/>
                </a:solidFill>
                <a:latin typeface="+mj-lt"/>
                <a:ea typeface="+mj-ea"/>
                <a:cs typeface="+mj-cs"/>
              </a:defRPr>
            </a:lvl1pPr>
          </a:lstStyle>
          <a:p>
            <a:pPr fontAlgn="auto">
              <a:spcAft>
                <a:spcPts val="0"/>
              </a:spcAft>
              <a:defRPr/>
            </a:pPr>
            <a:r>
              <a:rPr lang="fr-FR" b="1" dirty="0"/>
              <a:t>consolider son projet d’orientation sur Parcoursup.fr</a:t>
            </a:r>
          </a:p>
        </p:txBody>
      </p:sp>
      <p:sp>
        <p:nvSpPr>
          <p:cNvPr id="37892" name="ZoneTexte 2"/>
          <p:cNvSpPr txBox="1">
            <a:spLocks noChangeArrowheads="1"/>
          </p:cNvSpPr>
          <p:nvPr/>
        </p:nvSpPr>
        <p:spPr bwMode="auto">
          <a:xfrm>
            <a:off x="247651" y="4094163"/>
            <a:ext cx="569383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solidFill>
                  <a:srgbClr val="F28E65"/>
                </a:solidFill>
              </a:rPr>
              <a:t>Disposer d’aptitudes à la logique et au raisonnement conceptuel</a:t>
            </a:r>
          </a:p>
          <a:p>
            <a:r>
              <a:rPr lang="fr-FR" altLang="fr-FR" sz="1300"/>
              <a:t>Cet attendu marque l’importance, pour la filière juridique, de la capacité du candidat à produire une argumentation structurée, même relativement simple (cette compétence ayant vocation à être renforcée à l’université), et à raisonner sur des concepts. </a:t>
            </a:r>
          </a:p>
          <a:p>
            <a:r>
              <a:rPr lang="fr-FR" altLang="fr-FR" sz="1300"/>
              <a:t>La formation en Licence de droit requiert une certaine capacité d'abstraction, de logique formelle et de déduction.</a:t>
            </a:r>
          </a:p>
        </p:txBody>
      </p:sp>
      <p:sp>
        <p:nvSpPr>
          <p:cNvPr id="37893" name="ZoneTexte 1"/>
          <p:cNvSpPr txBox="1">
            <a:spLocks noChangeArrowheads="1"/>
          </p:cNvSpPr>
          <p:nvPr/>
        </p:nvSpPr>
        <p:spPr bwMode="auto">
          <a:xfrm>
            <a:off x="243417" y="1784350"/>
            <a:ext cx="60960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solidFill>
                  <a:srgbClr val="F28E65"/>
                </a:solidFill>
              </a:rPr>
              <a:t>Mobiliser des compétences en matière d’expression écrite et orale afin de pouvoir développer un raisonnement rigoureux</a:t>
            </a:r>
          </a:p>
          <a:p>
            <a:r>
              <a:rPr lang="fr-FR" altLang="fr-FR" sz="1300"/>
              <a:t>Cet attendu marque l’importance, pour la filière juridique, de la maîtrise de la langue française, écrite et orale, par le candidat. Le droit est une discipline où les qualités oratoires sont souvent essentielles (la « plaidoirie »), et où les qualités rédactionnelles sont toujours fondamentales (rédaction de courriers, de consultations, de conclusions, d’actes juridiques, etc.). </a:t>
            </a:r>
          </a:p>
        </p:txBody>
      </p:sp>
      <p:sp>
        <p:nvSpPr>
          <p:cNvPr id="37894" name="ZoneTexte 3"/>
          <p:cNvSpPr txBox="1">
            <a:spLocks noChangeArrowheads="1"/>
          </p:cNvSpPr>
          <p:nvPr/>
        </p:nvSpPr>
        <p:spPr bwMode="auto">
          <a:xfrm>
            <a:off x="6479118" y="1776414"/>
            <a:ext cx="57023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26338B"/>
                </a:solidFill>
                <a:latin typeface="Calibri" pitchFamily="34" charset="0"/>
              </a:defRPr>
            </a:lvl1pPr>
            <a:lvl2pPr marL="742950" indent="-285750">
              <a:defRPr sz="1500">
                <a:solidFill>
                  <a:srgbClr val="26338B"/>
                </a:solidFill>
                <a:latin typeface="Calibri" pitchFamily="34" charset="0"/>
              </a:defRPr>
            </a:lvl2pPr>
            <a:lvl3pPr marL="1143000" indent="-228600">
              <a:defRPr sz="1500">
                <a:solidFill>
                  <a:srgbClr val="26338B"/>
                </a:solidFill>
                <a:latin typeface="Calibri" pitchFamily="34" charset="0"/>
              </a:defRPr>
            </a:lvl3pPr>
            <a:lvl4pPr marL="1600200" indent="-228600">
              <a:defRPr sz="1100">
                <a:solidFill>
                  <a:srgbClr val="26338B"/>
                </a:solidFill>
                <a:latin typeface="Calibri" pitchFamily="34" charset="0"/>
              </a:defRPr>
            </a:lvl4pPr>
            <a:lvl5pPr marL="2057400" indent="-228600">
              <a:defRPr sz="1100">
                <a:solidFill>
                  <a:srgbClr val="26338B"/>
                </a:solidFill>
                <a:latin typeface="Calibri" pitchFamily="34" charset="0"/>
              </a:defRPr>
            </a:lvl5pPr>
            <a:lvl6pPr eaLnBrk="0" fontAlgn="base" hangingPunct="0">
              <a:spcAft>
                <a:spcPct val="0"/>
              </a:spcAft>
              <a:buFont typeface="Arial" pitchFamily="34" charset="0"/>
              <a:defRPr sz="1100">
                <a:solidFill>
                  <a:srgbClr val="26338B"/>
                </a:solidFill>
                <a:latin typeface="Calibri" pitchFamily="34" charset="0"/>
              </a:defRPr>
            </a:lvl6pPr>
            <a:lvl7pPr eaLnBrk="0" fontAlgn="base" hangingPunct="0">
              <a:spcAft>
                <a:spcPct val="0"/>
              </a:spcAft>
              <a:buFont typeface="Arial" pitchFamily="34" charset="0"/>
              <a:defRPr sz="1100">
                <a:solidFill>
                  <a:srgbClr val="26338B"/>
                </a:solidFill>
                <a:latin typeface="Calibri" pitchFamily="34" charset="0"/>
              </a:defRPr>
            </a:lvl7pPr>
            <a:lvl8pPr eaLnBrk="0" fontAlgn="base" hangingPunct="0">
              <a:spcAft>
                <a:spcPct val="0"/>
              </a:spcAft>
              <a:buFont typeface="Arial" pitchFamily="34" charset="0"/>
              <a:defRPr sz="1100">
                <a:solidFill>
                  <a:srgbClr val="26338B"/>
                </a:solidFill>
                <a:latin typeface="Calibri" pitchFamily="34" charset="0"/>
              </a:defRPr>
            </a:lvl8pPr>
            <a:lvl9pPr eaLnBrk="0" fontAlgn="base" hangingPunct="0">
              <a:spcAft>
                <a:spcPct val="0"/>
              </a:spcAft>
              <a:buFont typeface="Arial" pitchFamily="34" charset="0"/>
              <a:defRPr sz="1100">
                <a:solidFill>
                  <a:srgbClr val="26338B"/>
                </a:solidFill>
                <a:latin typeface="Calibri" pitchFamily="34" charset="0"/>
              </a:defRPr>
            </a:lvl9pPr>
          </a:lstStyle>
          <a:p>
            <a:r>
              <a:rPr lang="fr-FR" altLang="fr-FR" sz="1400" b="1">
                <a:solidFill>
                  <a:srgbClr val="F28E65"/>
                </a:solidFill>
              </a:rPr>
              <a:t>Disposer d’aptitudes à la compréhension, à l’analyse et à la synthèse d’un texte</a:t>
            </a:r>
          </a:p>
          <a:p>
            <a:r>
              <a:rPr lang="fr-FR" altLang="fr-FR" sz="1300"/>
              <a:t>Cet attendu marque l’importance, pour la filière juridique, d’une maîtrise des activités dites « de réception », en particulier de la capacité du candidat à « comprendre » des textes complexes, ces activités étant à la base de la discipline juridique (compréhension de la loi, de la jurisprudence, de la doctrine). La formation en Licence de droit requiert l'analyse combinée de nombreuses sources juridiques (constitutions, lois, règlements, textes internationaux, jurisprudence, doctrine) qu’il faut pouvoir comprendre, mettre en perspectives et éventuellement critiquer sur la base d’un raisonnement juridique. A l’université, les exercices donnés aux étudiants en travaux dirigés et aux examens consistent notamment en la rédaction de fiches d’arrêt, de notes de synthèses, de commentaires de textes, de cas pratiques et de dissertations.(…)</a:t>
            </a:r>
          </a:p>
        </p:txBody>
      </p:sp>
      <p:sp>
        <p:nvSpPr>
          <p:cNvPr id="37895" name="ZoneTexte 6"/>
          <p:cNvSpPr txBox="1">
            <a:spLocks noChangeArrowheads="1"/>
          </p:cNvSpPr>
          <p:nvPr/>
        </p:nvSpPr>
        <p:spPr bwMode="auto">
          <a:xfrm>
            <a:off x="-247650" y="1208088"/>
            <a:ext cx="1018328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627063" lvl="1" indent="-169863">
              <a:spcBef>
                <a:spcPct val="20000"/>
              </a:spcBef>
              <a:buClr>
                <a:srgbClr val="F28E65"/>
              </a:buClr>
              <a:buFont typeface="Arial-ItalicMT"/>
              <a:buChar char="&gt;"/>
              <a:defRPr/>
            </a:pPr>
            <a:r>
              <a:rPr lang="fr-FR" altLang="fr-FR" b="1" dirty="0">
                <a:solidFill>
                  <a:srgbClr val="26338B"/>
                </a:solidFill>
                <a:latin typeface="+mn-lt"/>
                <a:cs typeface="+mn-cs"/>
              </a:rPr>
              <a:t>Exemple d’attendus de réussite pour la licence mention Droit (extrait)  </a:t>
            </a:r>
          </a:p>
        </p:txBody>
      </p:sp>
    </p:spTree>
    <p:extLst>
      <p:ext uri="{BB962C8B-B14F-4D97-AF65-F5344CB8AC3E}">
        <p14:creationId xmlns:p14="http://schemas.microsoft.com/office/powerpoint/2010/main" val="300912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4"/>
          <p:cNvSpPr>
            <a:spLocks noGrp="1"/>
          </p:cNvSpPr>
          <p:nvPr>
            <p:ph type="sldNum"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8B98B8-C728-4684-9D0B-E90036C9146E}" type="slidenum">
              <a:rPr lang="fr-FR" altLang="fr-FR" smtClean="0">
                <a:solidFill>
                  <a:srgbClr val="FFFFFF"/>
                </a:solidFill>
              </a:rPr>
              <a:pPr fontAlgn="base">
                <a:spcBef>
                  <a:spcPct val="0"/>
                </a:spcBef>
                <a:spcAft>
                  <a:spcPct val="0"/>
                </a:spcAft>
                <a:defRPr/>
              </a:pPr>
              <a:t>9</a:t>
            </a:fld>
            <a:endParaRPr lang="fr-FR" altLang="fr-FR">
              <a:solidFill>
                <a:srgbClr val="FFFFFF"/>
              </a:solidFill>
            </a:endParaRPr>
          </a:p>
        </p:txBody>
      </p:sp>
      <p:sp>
        <p:nvSpPr>
          <p:cNvPr id="12" name="Titre 1"/>
          <p:cNvSpPr txBox="1">
            <a:spLocks/>
          </p:cNvSpPr>
          <p:nvPr/>
        </p:nvSpPr>
        <p:spPr>
          <a:xfrm>
            <a:off x="592667" y="77788"/>
            <a:ext cx="10507133" cy="1287462"/>
          </a:xfrm>
          <a:prstGeom prst="rect">
            <a:avLst/>
          </a:prstGeom>
        </p:spPr>
        <p:txBody>
          <a:bodyPr anchor="ctr">
            <a:normAutofit/>
          </a:bodyPr>
          <a:lstStyle>
            <a:lvl1pPr algn="l" defTabSz="457200" rtl="0" eaLnBrk="1" latinLnBrk="0" hangingPunct="1">
              <a:lnSpc>
                <a:spcPts val="2800"/>
              </a:lnSpc>
              <a:spcBef>
                <a:spcPct val="0"/>
              </a:spcBef>
              <a:buNone/>
              <a:defRPr sz="3000" kern="1200" cap="all">
                <a:solidFill>
                  <a:srgbClr val="51BAAA"/>
                </a:solidFill>
                <a:latin typeface="+mj-lt"/>
                <a:ea typeface="+mj-ea"/>
                <a:cs typeface="+mj-cs"/>
              </a:defRPr>
            </a:lvl1pPr>
          </a:lstStyle>
          <a:p>
            <a:pPr fontAlgn="auto">
              <a:spcAft>
                <a:spcPts val="0"/>
              </a:spcAft>
              <a:defRPr/>
            </a:pPr>
            <a:r>
              <a:rPr lang="fr-FR" b="1" dirty="0"/>
              <a:t>consolider son projet d’orientation sur Parcoursup.fr</a:t>
            </a:r>
          </a:p>
        </p:txBody>
      </p:sp>
      <p:sp>
        <p:nvSpPr>
          <p:cNvPr id="38916" name="ZoneTexte 2"/>
          <p:cNvSpPr txBox="1">
            <a:spLocks noChangeArrowheads="1"/>
          </p:cNvSpPr>
          <p:nvPr/>
        </p:nvSpPr>
        <p:spPr bwMode="auto">
          <a:xfrm>
            <a:off x="381001" y="4248150"/>
            <a:ext cx="55668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fr-FR" altLang="fr-FR" sz="1600" b="1" dirty="0">
                <a:solidFill>
                  <a:srgbClr val="F28E65"/>
                </a:solidFill>
              </a:rPr>
              <a:t>Faire preuve de qualités humaines</a:t>
            </a:r>
          </a:p>
          <a:p>
            <a:pPr marL="285750" indent="-285750">
              <a:buFont typeface="Arial" panose="020B0604020202020204" pitchFamily="34" charset="0"/>
              <a:buChar char="•"/>
              <a:defRPr/>
            </a:pPr>
            <a:r>
              <a:rPr lang="fr-FR" altLang="fr-FR" sz="1400" dirty="0">
                <a:solidFill>
                  <a:srgbClr val="26338B"/>
                </a:solidFill>
              </a:rPr>
              <a:t>Avoir l'esprit d'équipe et savoir s'intégrer dans les travaux de groupe via les projets, travaux pratiques</a:t>
            </a:r>
          </a:p>
          <a:p>
            <a:pPr marL="285750" indent="-285750">
              <a:buFont typeface="Arial" panose="020B0604020202020204" pitchFamily="34" charset="0"/>
              <a:buChar char="•"/>
              <a:defRPr/>
            </a:pPr>
            <a:r>
              <a:rPr lang="fr-FR" altLang="fr-FR" sz="1400" dirty="0">
                <a:solidFill>
                  <a:srgbClr val="26338B"/>
                </a:solidFill>
              </a:rPr>
              <a:t>Savoir s'impliquer dans ses études et fournir le travail nécessaire à sa réussite</a:t>
            </a:r>
          </a:p>
        </p:txBody>
      </p:sp>
      <p:sp>
        <p:nvSpPr>
          <p:cNvPr id="38917" name="ZoneTexte 1"/>
          <p:cNvSpPr txBox="1">
            <a:spLocks noChangeArrowheads="1"/>
          </p:cNvSpPr>
          <p:nvPr/>
        </p:nvSpPr>
        <p:spPr bwMode="auto">
          <a:xfrm>
            <a:off x="381001" y="2144713"/>
            <a:ext cx="546523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fr-FR" altLang="fr-FR" sz="1600" b="1" dirty="0">
                <a:solidFill>
                  <a:srgbClr val="F28E65"/>
                </a:solidFill>
              </a:rPr>
              <a:t>Mobiliser des compétences générales</a:t>
            </a:r>
            <a:endParaRPr lang="fr-FR" altLang="fr-FR" sz="1600" b="1" dirty="0"/>
          </a:p>
          <a:p>
            <a:pPr marL="285750" indent="-285750">
              <a:buFont typeface="Arial" panose="020B0604020202020204" pitchFamily="34" charset="0"/>
              <a:buChar char="•"/>
              <a:defRPr/>
            </a:pPr>
            <a:r>
              <a:rPr lang="fr-FR" altLang="fr-FR" sz="1400" dirty="0">
                <a:solidFill>
                  <a:srgbClr val="26338B"/>
                </a:solidFill>
              </a:rPr>
              <a:t>Etre actif dans sa formation : participer et manifester son envie d’apprendre</a:t>
            </a:r>
          </a:p>
          <a:p>
            <a:pPr marL="285750" indent="-285750">
              <a:buFont typeface="Arial" panose="020B0604020202020204" pitchFamily="34" charset="0"/>
              <a:buChar char="•"/>
              <a:defRPr/>
            </a:pPr>
            <a:r>
              <a:rPr lang="fr-FR" altLang="fr-FR" sz="1400" dirty="0">
                <a:solidFill>
                  <a:srgbClr val="26338B"/>
                </a:solidFill>
              </a:rPr>
              <a:t>Mobiliser ses compétences en français pour comprendre un énoncé scientifique et rédiger une solution à un problème</a:t>
            </a:r>
          </a:p>
          <a:p>
            <a:pPr marL="285750" indent="-285750">
              <a:buFont typeface="Arial" panose="020B0604020202020204" pitchFamily="34" charset="0"/>
              <a:buChar char="•"/>
              <a:defRPr/>
            </a:pPr>
            <a:r>
              <a:rPr lang="fr-FR" altLang="fr-FR" sz="1400" dirty="0">
                <a:solidFill>
                  <a:srgbClr val="26338B"/>
                </a:solidFill>
              </a:rPr>
              <a:t>Avoir une connaissance suffisante de l’anglais permettant de progresser pendant la formation</a:t>
            </a:r>
          </a:p>
        </p:txBody>
      </p:sp>
      <p:sp>
        <p:nvSpPr>
          <p:cNvPr id="38918" name="ZoneTexte 3"/>
          <p:cNvSpPr txBox="1">
            <a:spLocks noChangeArrowheads="1"/>
          </p:cNvSpPr>
          <p:nvPr/>
        </p:nvSpPr>
        <p:spPr bwMode="auto">
          <a:xfrm>
            <a:off x="6085417" y="2144713"/>
            <a:ext cx="515408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fr-FR" altLang="fr-FR" sz="1600" b="1" dirty="0">
                <a:solidFill>
                  <a:srgbClr val="F28E65"/>
                </a:solidFill>
              </a:rPr>
              <a:t>Mobiliser des compétences techniques et scientifiques</a:t>
            </a:r>
          </a:p>
          <a:p>
            <a:pPr marL="285750" indent="-285750">
              <a:buFont typeface="Arial" panose="020B0604020202020204" pitchFamily="34" charset="0"/>
              <a:buChar char="•"/>
              <a:defRPr/>
            </a:pPr>
            <a:r>
              <a:rPr lang="fr-FR" altLang="fr-FR" sz="1400" dirty="0">
                <a:solidFill>
                  <a:srgbClr val="26338B"/>
                </a:solidFill>
              </a:rPr>
              <a:t>Montrer sa motivation et sa curiosité pour la technologie et les sciences en général</a:t>
            </a:r>
          </a:p>
          <a:p>
            <a:pPr marL="285750" indent="-285750">
              <a:buFont typeface="Arial" panose="020B0604020202020204" pitchFamily="34" charset="0"/>
              <a:buChar char="•"/>
              <a:defRPr/>
            </a:pPr>
            <a:r>
              <a:rPr lang="fr-FR" altLang="fr-FR" sz="1400" dirty="0">
                <a:solidFill>
                  <a:srgbClr val="26338B"/>
                </a:solidFill>
              </a:rPr>
              <a:t>Savoir mobiliser ses connaissances pour répondre à une problématique scientifique</a:t>
            </a:r>
          </a:p>
          <a:p>
            <a:pPr marL="285750" indent="-285750">
              <a:buFont typeface="Arial" panose="020B0604020202020204" pitchFamily="34" charset="0"/>
              <a:buChar char="•"/>
              <a:defRPr/>
            </a:pPr>
            <a:r>
              <a:rPr lang="fr-FR" altLang="fr-FR" sz="1400" dirty="0">
                <a:solidFill>
                  <a:srgbClr val="26338B"/>
                </a:solidFill>
              </a:rPr>
              <a:t>Elaborer un raisonnement structuré et adapté à une situation scientifique</a:t>
            </a:r>
          </a:p>
        </p:txBody>
      </p:sp>
      <p:sp>
        <p:nvSpPr>
          <p:cNvPr id="38919" name="ZoneTexte 6"/>
          <p:cNvSpPr txBox="1">
            <a:spLocks noChangeArrowheads="1"/>
          </p:cNvSpPr>
          <p:nvPr/>
        </p:nvSpPr>
        <p:spPr bwMode="auto">
          <a:xfrm>
            <a:off x="95251" y="1228726"/>
            <a:ext cx="984038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627063" lvl="1" indent="-169863">
              <a:spcBef>
                <a:spcPct val="20000"/>
              </a:spcBef>
              <a:buClr>
                <a:srgbClr val="F28E65"/>
              </a:buClr>
              <a:buFont typeface="Arial-ItalicMT"/>
              <a:buChar char="&gt;"/>
              <a:defRPr/>
            </a:pPr>
            <a:r>
              <a:rPr lang="fr-FR" altLang="fr-FR" b="1" dirty="0">
                <a:solidFill>
                  <a:srgbClr val="26338B"/>
                </a:solidFill>
                <a:latin typeface="+mn-lt"/>
                <a:cs typeface="+mn-cs"/>
              </a:rPr>
              <a:t>Exemple d’attendus de réussite pour le BTS Génie électrique et  informatique industrielle</a:t>
            </a:r>
          </a:p>
        </p:txBody>
      </p:sp>
    </p:spTree>
    <p:extLst>
      <p:ext uri="{BB962C8B-B14F-4D97-AF65-F5344CB8AC3E}">
        <p14:creationId xmlns:p14="http://schemas.microsoft.com/office/powerpoint/2010/main" val="1147454026"/>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TM10001115[[fn=Colis]]</Template>
  <TotalTime>4090</TotalTime>
  <Words>2058</Words>
  <Application>Microsoft Office PowerPoint</Application>
  <PresentationFormat>Grand écran</PresentationFormat>
  <Paragraphs>213</Paragraphs>
  <Slides>16</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Arial-ItalicMT</vt:lpstr>
      <vt:lpstr>Calibri</vt:lpstr>
      <vt:lpstr>Gill Sans MT</vt:lpstr>
      <vt:lpstr>Lucida Grande</vt:lpstr>
      <vt:lpstr>Wingdings</vt:lpstr>
      <vt:lpstr>Colis</vt:lpstr>
      <vt:lpstr>Réunion d’information sur l’orientation en terminale</vt:lpstr>
      <vt:lpstr>Pour les terminales</vt:lpstr>
      <vt:lpstr>Présentation PowerPoint</vt:lpstr>
      <vt:lpstr>Présentation PowerPoint</vt:lpstr>
      <vt:lpstr>Présentation PowerPoint</vt:lpstr>
      <vt:lpstr>consolider son projet d’orientation sur Parcoursup.fr</vt:lpstr>
      <vt:lpstr>Présentation PowerPoint</vt:lpstr>
      <vt:lpstr>Présentation PowerPoint</vt:lpstr>
      <vt:lpstr>Présentation PowerPoint</vt:lpstr>
      <vt:lpstr>La plateforme</vt:lpstr>
      <vt:lpstr>Les vœux</vt:lpstr>
      <vt:lpstr>Comment lire Les réponses des établissements d’enseignement supérieur </vt:lpstr>
      <vt:lpstr>Comment Répondre aux propositions reçues (1/2)</vt:lpstr>
      <vt:lpstr>Comment Répondre aux  propositions reçues (2/2)</vt:lpstr>
      <vt:lpstr>L’Exemple de Charlotte élève de terminale </vt:lpstr>
      <vt:lpstr>L’Exemple de Charlotte élève de terminale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d’information sur l’orientation en terminale</dc:title>
  <dc:creator>Israël Olivier</dc:creator>
  <cp:lastModifiedBy>p</cp:lastModifiedBy>
  <cp:revision>64</cp:revision>
  <dcterms:created xsi:type="dcterms:W3CDTF">2017-12-11T20:08:02Z</dcterms:created>
  <dcterms:modified xsi:type="dcterms:W3CDTF">2022-01-10T09:37:46Z</dcterms:modified>
</cp:coreProperties>
</file>