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85"/>
  </p:notesMasterIdLst>
  <p:handoutMasterIdLst>
    <p:handoutMasterId r:id="rId86"/>
  </p:handoutMasterIdLst>
  <p:sldIdLst>
    <p:sldId id="378" r:id="rId2"/>
    <p:sldId id="359" r:id="rId3"/>
    <p:sldId id="476" r:id="rId4"/>
    <p:sldId id="477" r:id="rId5"/>
    <p:sldId id="391" r:id="rId6"/>
    <p:sldId id="328" r:id="rId7"/>
    <p:sldId id="371" r:id="rId8"/>
    <p:sldId id="428" r:id="rId9"/>
    <p:sldId id="455" r:id="rId10"/>
    <p:sldId id="478" r:id="rId11"/>
    <p:sldId id="394" r:id="rId12"/>
    <p:sldId id="453" r:id="rId13"/>
    <p:sldId id="388" r:id="rId14"/>
    <p:sldId id="360" r:id="rId15"/>
    <p:sldId id="385" r:id="rId16"/>
    <p:sldId id="384" r:id="rId17"/>
    <p:sldId id="386" r:id="rId18"/>
    <p:sldId id="472" r:id="rId19"/>
    <p:sldId id="387" r:id="rId20"/>
    <p:sldId id="479" r:id="rId21"/>
    <p:sldId id="480" r:id="rId22"/>
    <p:sldId id="481" r:id="rId23"/>
    <p:sldId id="415" r:id="rId24"/>
    <p:sldId id="372" r:id="rId25"/>
    <p:sldId id="493" r:id="rId26"/>
    <p:sldId id="482" r:id="rId27"/>
    <p:sldId id="337" r:id="rId28"/>
    <p:sldId id="338" r:id="rId29"/>
    <p:sldId id="339" r:id="rId30"/>
    <p:sldId id="341" r:id="rId31"/>
    <p:sldId id="365" r:id="rId32"/>
    <p:sldId id="376" r:id="rId33"/>
    <p:sldId id="377" r:id="rId34"/>
    <p:sldId id="366" r:id="rId35"/>
    <p:sldId id="483" r:id="rId36"/>
    <p:sldId id="343" r:id="rId37"/>
    <p:sldId id="373" r:id="rId38"/>
    <p:sldId id="425" r:id="rId39"/>
    <p:sldId id="369" r:id="rId40"/>
    <p:sldId id="390" r:id="rId41"/>
    <p:sldId id="485" r:id="rId42"/>
    <p:sldId id="459" r:id="rId43"/>
    <p:sldId id="395" r:id="rId44"/>
    <p:sldId id="374" r:id="rId45"/>
    <p:sldId id="389" r:id="rId46"/>
    <p:sldId id="484" r:id="rId47"/>
    <p:sldId id="370" r:id="rId48"/>
    <p:sldId id="442" r:id="rId49"/>
    <p:sldId id="440" r:id="rId50"/>
    <p:sldId id="441" r:id="rId51"/>
    <p:sldId id="486" r:id="rId52"/>
    <p:sldId id="383" r:id="rId53"/>
    <p:sldId id="494" r:id="rId54"/>
    <p:sldId id="438" r:id="rId55"/>
    <p:sldId id="348" r:id="rId56"/>
    <p:sldId id="457" r:id="rId57"/>
    <p:sldId id="487" r:id="rId58"/>
    <p:sldId id="420" r:id="rId59"/>
    <p:sldId id="417" r:id="rId60"/>
    <p:sldId id="418" r:id="rId61"/>
    <p:sldId id="421" r:id="rId62"/>
    <p:sldId id="422" r:id="rId63"/>
    <p:sldId id="424" r:id="rId64"/>
    <p:sldId id="461" r:id="rId65"/>
    <p:sldId id="456" r:id="rId66"/>
    <p:sldId id="450" r:id="rId67"/>
    <p:sldId id="488" r:id="rId68"/>
    <p:sldId id="446" r:id="rId69"/>
    <p:sldId id="454" r:id="rId70"/>
    <p:sldId id="447" r:id="rId71"/>
    <p:sldId id="427" r:id="rId72"/>
    <p:sldId id="445" r:id="rId73"/>
    <p:sldId id="429" r:id="rId74"/>
    <p:sldId id="430" r:id="rId75"/>
    <p:sldId id="489" r:id="rId76"/>
    <p:sldId id="448" r:id="rId77"/>
    <p:sldId id="490" r:id="rId78"/>
    <p:sldId id="433" r:id="rId79"/>
    <p:sldId id="451" r:id="rId80"/>
    <p:sldId id="353" r:id="rId81"/>
    <p:sldId id="491" r:id="rId82"/>
    <p:sldId id="465" r:id="rId83"/>
    <p:sldId id="466" r:id="rId8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59"/>
            <p14:sldId id="476"/>
            <p14:sldId id="477"/>
            <p14:sldId id="391"/>
            <p14:sldId id="328"/>
            <p14:sldId id="371"/>
            <p14:sldId id="428"/>
            <p14:sldId id="455"/>
            <p14:sldId id="478"/>
            <p14:sldId id="394"/>
            <p14:sldId id="453"/>
            <p14:sldId id="388"/>
            <p14:sldId id="360"/>
            <p14:sldId id="385"/>
            <p14:sldId id="384"/>
            <p14:sldId id="386"/>
            <p14:sldId id="472"/>
            <p14:sldId id="387"/>
            <p14:sldId id="479"/>
            <p14:sldId id="480"/>
            <p14:sldId id="481"/>
            <p14:sldId id="415"/>
            <p14:sldId id="372"/>
            <p14:sldId id="493"/>
            <p14:sldId id="482"/>
            <p14:sldId id="337"/>
            <p14:sldId id="338"/>
            <p14:sldId id="339"/>
            <p14:sldId id="341"/>
            <p14:sldId id="365"/>
            <p14:sldId id="376"/>
            <p14:sldId id="377"/>
            <p14:sldId id="366"/>
            <p14:sldId id="483"/>
            <p14:sldId id="343"/>
            <p14:sldId id="373"/>
            <p14:sldId id="425"/>
            <p14:sldId id="369"/>
            <p14:sldId id="390"/>
            <p14:sldId id="485"/>
            <p14:sldId id="459"/>
            <p14:sldId id="395"/>
            <p14:sldId id="374"/>
            <p14:sldId id="389"/>
            <p14:sldId id="484"/>
            <p14:sldId id="370"/>
            <p14:sldId id="442"/>
            <p14:sldId id="440"/>
            <p14:sldId id="441"/>
            <p14:sldId id="486"/>
            <p14:sldId id="383"/>
            <p14:sldId id="494"/>
            <p14:sldId id="438"/>
            <p14:sldId id="348"/>
            <p14:sldId id="457"/>
            <p14:sldId id="487"/>
            <p14:sldId id="420"/>
            <p14:sldId id="417"/>
            <p14:sldId id="418"/>
            <p14:sldId id="421"/>
            <p14:sldId id="422"/>
            <p14:sldId id="424"/>
            <p14:sldId id="461"/>
            <p14:sldId id="456"/>
            <p14:sldId id="450"/>
            <p14:sldId id="488"/>
            <p14:sldId id="446"/>
            <p14:sldId id="454"/>
            <p14:sldId id="447"/>
            <p14:sldId id="427"/>
            <p14:sldId id="445"/>
            <p14:sldId id="429"/>
            <p14:sldId id="430"/>
            <p14:sldId id="489"/>
            <p14:sldId id="448"/>
            <p14:sldId id="490"/>
            <p14:sldId id="433"/>
            <p14:sldId id="451"/>
            <p14:sldId id="353"/>
            <p14:sldId id="491"/>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8" name="JEROME TEILLARD" initials="JT" lastIdx="1" clrIdx="7">
    <p:extLst>
      <p:ext uri="{19B8F6BF-5375-455C-9EA6-DF929625EA0E}">
        <p15:presenceInfo xmlns:p15="http://schemas.microsoft.com/office/powerpoint/2012/main" userId="S-1-5-21-1616320312-2655828719-4280963109-15113" providerId="AD"/>
      </p:ext>
    </p:extLst>
  </p:cmAuthor>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9575"/>
    <a:srgbClr val="0000FF"/>
    <a:srgbClr val="ED7454"/>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68" d="100"/>
          <a:sy n="68" d="100"/>
        </p:scale>
        <p:origin x="1051" y="3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12/01/2026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12/01/2026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solidFill>
                <a:srgbClr val="000091"/>
              </a:solidFill>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61</a:t>
            </a:fld>
            <a:endParaRPr lang="fr-FR" dirty="0"/>
          </a:p>
        </p:txBody>
      </p:sp>
    </p:spTree>
    <p:extLst>
      <p:ext uri="{BB962C8B-B14F-4D97-AF65-F5344CB8AC3E}">
        <p14:creationId xmlns:p14="http://schemas.microsoft.com/office/powerpoint/2010/main" val="397157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62</a:t>
            </a:fld>
            <a:endParaRPr lang="fr-FR" dirty="0"/>
          </a:p>
        </p:txBody>
      </p:sp>
    </p:spTree>
    <p:extLst>
      <p:ext uri="{BB962C8B-B14F-4D97-AF65-F5344CB8AC3E}">
        <p14:creationId xmlns:p14="http://schemas.microsoft.com/office/powerpoint/2010/main" val="152840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63</a:t>
            </a:fld>
            <a:endParaRPr lang="fr-FR" dirty="0"/>
          </a:p>
        </p:txBody>
      </p:sp>
    </p:spTree>
    <p:extLst>
      <p:ext uri="{BB962C8B-B14F-4D97-AF65-F5344CB8AC3E}">
        <p14:creationId xmlns:p14="http://schemas.microsoft.com/office/powerpoint/2010/main" val="23304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64</a:t>
            </a:fld>
            <a:endParaRPr lang="fr-FR" dirty="0"/>
          </a:p>
        </p:txBody>
      </p:sp>
    </p:spTree>
    <p:extLst>
      <p:ext uri="{BB962C8B-B14F-4D97-AF65-F5344CB8AC3E}">
        <p14:creationId xmlns:p14="http://schemas.microsoft.com/office/powerpoint/2010/main" val="28706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69</a:t>
            </a:fld>
            <a:endParaRPr lang="fr-FR" dirty="0"/>
          </a:p>
        </p:txBody>
      </p:sp>
    </p:spTree>
    <p:extLst>
      <p:ext uri="{BB962C8B-B14F-4D97-AF65-F5344CB8AC3E}">
        <p14:creationId xmlns:p14="http://schemas.microsoft.com/office/powerpoint/2010/main" val="110358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71</a:t>
            </a:fld>
            <a:endParaRPr lang="fr-FR" dirty="0"/>
          </a:p>
        </p:txBody>
      </p:sp>
    </p:spTree>
    <p:extLst>
      <p:ext uri="{BB962C8B-B14F-4D97-AF65-F5344CB8AC3E}">
        <p14:creationId xmlns:p14="http://schemas.microsoft.com/office/powerpoint/2010/main" val="411931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75</a:t>
            </a:fld>
            <a:endParaRPr lang="fr-FR" dirty="0"/>
          </a:p>
        </p:txBody>
      </p:sp>
    </p:spTree>
    <p:extLst>
      <p:ext uri="{BB962C8B-B14F-4D97-AF65-F5344CB8AC3E}">
        <p14:creationId xmlns:p14="http://schemas.microsoft.com/office/powerpoint/2010/main" val="127047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77</a:t>
            </a:fld>
            <a:endParaRPr lang="fr-FR" dirty="0"/>
          </a:p>
        </p:txBody>
      </p:sp>
    </p:spTree>
    <p:extLst>
      <p:ext uri="{BB962C8B-B14F-4D97-AF65-F5344CB8AC3E}">
        <p14:creationId xmlns:p14="http://schemas.microsoft.com/office/powerpoint/2010/main" val="280333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13471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43</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60</a:t>
            </a:fld>
            <a:endParaRPr lang="fr-FR" dirty="0"/>
          </a:p>
        </p:txBody>
      </p:sp>
    </p:spTree>
    <p:extLst>
      <p:ext uri="{BB962C8B-B14F-4D97-AF65-F5344CB8AC3E}">
        <p14:creationId xmlns:p14="http://schemas.microsoft.com/office/powerpoint/2010/main" val="253561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12/01/2026</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12/01/2026</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12/01/2026</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12/01/2026</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12/01/2026</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12/01/2026</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12/01/2026</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hyperlink" Target="https://app.avenirs.onisep.fr/"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9.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parcoursup.gouv.fr/sites/default/files/database/documents/2025-05/liste-d-attente-et-internat-714.pdf" TargetMode="External"/><Relationship Id="rId4" Type="http://schemas.openxmlformats.org/officeDocument/2006/relationships/hyperlink" Target="https://www.youtube.com/watch?v=QRidOhHld8E&amp;t=19s"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parcoursup.gouv.fr/" TargetMode="External"/><Relationship Id="rId2" Type="http://schemas.openxmlformats.org/officeDocument/2006/relationships/hyperlink" Target="https://labonnealternance.pole-emploi.fr/"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s://www.parcoursup.gouv.fr/outils-et-ressourc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10</a:t>
            </a:fld>
            <a:endParaRPr lang="fr-FR" dirty="0">
              <a:solidFill>
                <a:schemeClr val="tx1"/>
              </a:solidFill>
            </a:endParaRPr>
          </a:p>
        </p:txBody>
      </p:sp>
      <p:sp>
        <p:nvSpPr>
          <p:cNvPr id="14" name="ZoneTexte 13"/>
          <p:cNvSpPr txBox="1"/>
          <p:nvPr/>
        </p:nvSpPr>
        <p:spPr>
          <a:xfrm>
            <a:off x="276805" y="1338788"/>
            <a:ext cx="4052130"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chemeClr val="bg2">
                    <a:lumMod val="40000"/>
                    <a:lumOff val="60000"/>
                  </a:schemeClr>
                </a:solidFill>
              </a:rPr>
              <a:t>Mon</a:t>
            </a:r>
            <a:r>
              <a:rPr lang="fr-FR" sz="1300" b="1" dirty="0">
                <a:solidFill>
                  <a:srgbClr val="3333CC"/>
                </a:solidFill>
              </a:rPr>
              <a:t>Projet</a:t>
            </a:r>
            <a:r>
              <a:rPr lang="fr-FR" sz="1300" b="1" dirty="0">
                <a:solidFill>
                  <a:schemeClr val="accent1">
                    <a:lumMod val="75000"/>
                    <a:lumOff val="25000"/>
                  </a:schemeClr>
                </a:solidFill>
              </a:rPr>
              <a:t>Sup</a:t>
            </a:r>
            <a:r>
              <a:rPr lang="fr-FR" sz="1300" dirty="0">
                <a:effectLst/>
                <a:latin typeface="+mj-lt"/>
                <a:ea typeface="Aptos" panose="020B0004020202020204" pitchFamily="34" charset="0"/>
                <a:cs typeface="Aptos" panose="020B0004020202020204" pitchFamily="34" charset="0"/>
              </a:rPr>
              <a:t>,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2944399"/>
            <a:ext cx="466723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parcoursup.gouv.fr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538" y="3057235"/>
            <a:ext cx="3268012" cy="1597307"/>
          </a:xfrm>
          <a:prstGeom prst="rect">
            <a:avLst/>
          </a:prstGeom>
          <a:ln>
            <a:solidFill>
              <a:schemeClr val="bg1">
                <a:lumMod val="8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593020" y="1358300"/>
            <a:ext cx="1373799" cy="1030349"/>
          </a:xfrm>
          <a:prstGeom prst="rect">
            <a:avLst/>
          </a:prstGeom>
        </p:spPr>
      </p:pic>
      <p:sp>
        <p:nvSpPr>
          <p:cNvPr id="13" name="Rectangle à coins arrondis 12"/>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outils pour préparer son projet d’orientation</a:t>
            </a:r>
          </a:p>
        </p:txBody>
      </p:sp>
      <p:sp>
        <p:nvSpPr>
          <p:cNvPr id="2" name="ZoneTexte 1"/>
          <p:cNvSpPr txBox="1"/>
          <p:nvPr/>
        </p:nvSpPr>
        <p:spPr>
          <a:xfrm>
            <a:off x="467544" y="4162099"/>
            <a:ext cx="4398746" cy="492443"/>
          </a:xfrm>
          <a:prstGeom prst="rect">
            <a:avLst/>
          </a:prstGeom>
          <a:solidFill>
            <a:schemeClr val="bg1">
              <a:lumMod val="85000"/>
            </a:schemeClr>
          </a:solidFill>
        </p:spPr>
        <p:txBody>
          <a:bodyPr wrap="square" rtlCol="0">
            <a:spAutoFit/>
          </a:bodyPr>
          <a:lstStyle/>
          <a:p>
            <a:r>
              <a:rPr lang="fr-FR" sz="1300" dirty="0"/>
              <a:t>À savoir : les lycéens peuvent se créer un compte Parcoursup dès la classe de  2</a:t>
            </a:r>
            <a:r>
              <a:rPr lang="fr-FR" sz="1300" baseline="30000" dirty="0"/>
              <a:t>nde</a:t>
            </a:r>
            <a:r>
              <a:rPr lang="fr-FR" sz="1300" dirty="0"/>
              <a:t> ou de 1</a:t>
            </a:r>
            <a:r>
              <a:rPr lang="fr-FR" sz="1300" baseline="30000" dirty="0"/>
              <a:t>ère</a:t>
            </a:r>
            <a:endParaRPr lang="fr-FR" sz="1300" dirty="0"/>
          </a:p>
        </p:txBody>
      </p:sp>
      <p:pic>
        <p:nvPicPr>
          <p:cNvPr id="5" name="Image 4"/>
          <p:cNvPicPr>
            <a:picLocks noChangeAspect="1"/>
          </p:cNvPicPr>
          <p:nvPr/>
        </p:nvPicPr>
        <p:blipFill>
          <a:blip r:embed="rId4"/>
          <a:stretch>
            <a:fillRect/>
          </a:stretch>
        </p:blipFill>
        <p:spPr>
          <a:xfrm>
            <a:off x="6494989" y="972431"/>
            <a:ext cx="2005798" cy="1857905"/>
          </a:xfrm>
          <a:prstGeom prst="rect">
            <a:avLst/>
          </a:prstGeom>
          <a:ln>
            <a:solidFill>
              <a:schemeClr val="bg1">
                <a:lumMod val="85000"/>
              </a:schemeClr>
            </a:solidFill>
          </a:ln>
        </p:spPr>
      </p:pic>
      <p:sp>
        <p:nvSpPr>
          <p:cNvPr id="12" name="ZoneTexte 11">
            <a:extLst>
              <a:ext uri="{FF2B5EF4-FFF2-40B4-BE49-F238E27FC236}">
                <a16:creationId xmlns:a16="http://schemas.microsoft.com/office/drawing/2014/main" id="{25763D7B-F4F8-4A01-8324-16B68790F89F}"/>
              </a:ext>
            </a:extLst>
          </p:cNvPr>
          <p:cNvSpPr txBox="1"/>
          <p:nvPr/>
        </p:nvSpPr>
        <p:spPr>
          <a:xfrm>
            <a:off x="4593020" y="2518236"/>
            <a:ext cx="2154621" cy="276999"/>
          </a:xfrm>
          <a:prstGeom prst="rect">
            <a:avLst/>
          </a:prstGeom>
          <a:solidFill>
            <a:srgbClr val="FF9575"/>
          </a:solidFill>
          <a:ln w="12700">
            <a:noFill/>
          </a:ln>
        </p:spPr>
        <p:txBody>
          <a:bodyPr wrap="square" rtlCol="0">
            <a:spAutoFit/>
          </a:bodyPr>
          <a:lstStyle/>
          <a:p>
            <a:r>
              <a:rPr lang="fr-FR" sz="1200" dirty="0">
                <a:solidFill>
                  <a:schemeClr val="tx2"/>
                </a:solidFill>
                <a:latin typeface="Arial" panose="020B0604020202020204" pitchFamily="34" charset="0"/>
                <a:cs typeface="Arial" panose="020B0604020202020204" pitchFamily="34" charset="0"/>
                <a:hlinkClick r:id="rId5"/>
              </a:rPr>
              <a:t>https://app.avenirs.onisep.fr</a:t>
            </a:r>
            <a:r>
              <a:rPr lang="fr-FR" sz="12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3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chemeClr val="tx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dirty="0">
              <a:ln>
                <a:noFill/>
              </a:ln>
              <a:solidFill>
                <a:schemeClr val="tx1"/>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no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effectLst/>
                <a:uLnTx/>
                <a:uFillTx/>
                <a:latin typeface="Arial"/>
                <a:ea typeface="+mn-ea"/>
                <a:cs typeface="+mn-cs"/>
              </a:rPr>
            </a:br>
            <a:r>
              <a:rPr kumimoji="0" lang="fr-FR" sz="1200" b="0" i="0" u="none" strike="noStrike" kern="1200" cap="none" spc="0" normalizeH="0" baseline="0" noProof="0" dirty="0">
                <a:ln>
                  <a:noFill/>
                </a:ln>
                <a:effectLst/>
                <a:uLnTx/>
                <a:uFillTx/>
                <a:latin typeface="Arial"/>
                <a:ea typeface="+mn-ea"/>
                <a:cs typeface="+mn-cs"/>
              </a:rPr>
              <a:t>&gt;&gt; </a:t>
            </a:r>
            <a:r>
              <a:rPr kumimoji="0" lang="fr-FR" sz="1200" b="0" i="1" u="none" strike="noStrike" kern="1200" cap="none" spc="0" normalizeH="0" baseline="0" noProof="0" dirty="0">
                <a:ln>
                  <a:noFill/>
                </a:ln>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chemeClr val="tx2"/>
                </a:solidFill>
                <a:effectLst/>
                <a:uLnTx/>
                <a:uFillTx/>
                <a:latin typeface="Arial"/>
                <a:ea typeface="+mn-ea"/>
                <a:cs typeface="+mn-cs"/>
              </a:rPr>
            </a:br>
            <a:r>
              <a:rPr kumimoji="0" lang="fr-FR" sz="1500" b="1" i="0" u="none" strike="noStrike" kern="1200" cap="none" spc="0" normalizeH="0" baseline="0" noProof="0" dirty="0">
                <a:ln>
                  <a:noFill/>
                </a:ln>
                <a:solidFill>
                  <a:schemeClr val="tx2"/>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Suivre Parcoursup sur les réseaux sociaux</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
        <p:nvSpPr>
          <p:cNvPr id="15" name="Rectangle à coins arrondis 14"/>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outils pour préparer son projet d’orientation</a:t>
            </a:r>
          </a:p>
        </p:txBody>
      </p:sp>
    </p:spTree>
    <p:extLst>
      <p:ext uri="{BB962C8B-B14F-4D97-AF65-F5344CB8AC3E}">
        <p14:creationId xmlns:p14="http://schemas.microsoft.com/office/powerpoint/2010/main" val="270257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12</a:t>
            </a:fld>
            <a:endParaRPr lang="fr-FR" dirty="0">
              <a:solidFill>
                <a:schemeClr val="tx1"/>
              </a:solidFill>
            </a:endParaRPr>
          </a:p>
        </p:txBody>
      </p:sp>
      <p:sp>
        <p:nvSpPr>
          <p:cNvPr id="9" name="Espace réservé du contenu 2"/>
          <p:cNvSpPr txBox="1">
            <a:spLocks/>
          </p:cNvSpPr>
          <p:nvPr/>
        </p:nvSpPr>
        <p:spPr bwMode="gray">
          <a:xfrm>
            <a:off x="509715" y="915566"/>
            <a:ext cx="6592279"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latin typeface="+mj-lt"/>
                <a:ea typeface="+mj-ea"/>
                <a:cs typeface="+mj-cs"/>
              </a:rPr>
              <a:t>Parmi les 25 000 formations dispensant des diplômes nationaux et d’établissements</a:t>
            </a:r>
          </a:p>
          <a:p>
            <a:endParaRPr lang="fr-FR" sz="800" b="1" dirty="0">
              <a:solidFill>
                <a:srgbClr val="F28E65"/>
              </a:solidFill>
            </a:endParaRPr>
          </a:p>
          <a:p>
            <a:pPr marL="171450" indent="-171450" algn="jus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étudiant</a:t>
            </a:r>
            <a:r>
              <a:rPr lang="fr-FR" sz="1400" b="1" dirty="0">
                <a:solidFill>
                  <a:schemeClr val="bg1"/>
                </a:solidFill>
                <a:highlight>
                  <a:srgbClr val="0000FF"/>
                </a:highlight>
              </a:rPr>
              <a:t> </a:t>
            </a:r>
          </a:p>
          <a:p>
            <a:pPr marL="423450" lvl="1" indent="-171450">
              <a:buClr>
                <a:schemeClr val="bg2"/>
              </a:buClr>
              <a:buFont typeface="Courier New" panose="02070309020205020404" pitchFamily="49" charset="0"/>
              <a:buChar char="o"/>
            </a:pPr>
            <a:r>
              <a:rPr lang="fr-FR" sz="1300" b="1" dirty="0">
                <a:solidFill>
                  <a:srgbClr val="0000FF"/>
                </a:solidFill>
              </a:rPr>
              <a:t>Formations dites « non sélectives »</a:t>
            </a:r>
            <a:br>
              <a:rPr lang="fr-FR" sz="1300" b="1" dirty="0">
                <a:solidFill>
                  <a:schemeClr val="accent1"/>
                </a:solidFill>
              </a:rPr>
            </a:br>
            <a:r>
              <a:rPr lang="fr-FR" sz="1300" dirty="0"/>
              <a:t>les différentes licences (dont les licences « accès santé »), les licences professorat des écoles (LPE) et les parcours d’accès aux études de santé (PASS)</a:t>
            </a:r>
          </a:p>
          <a:p>
            <a:pPr marL="423450" lvl="1" indent="-171450">
              <a:buClr>
                <a:schemeClr val="bg2"/>
              </a:buClr>
              <a:buFont typeface="Courier New" panose="02070309020205020404" pitchFamily="49" charset="0"/>
              <a:buChar char="o"/>
            </a:pPr>
            <a:r>
              <a:rPr lang="fr-FR" sz="1300" b="1" dirty="0">
                <a:solidFill>
                  <a:srgbClr val="0000FF"/>
                </a:solidFill>
              </a:rPr>
              <a:t>Formations dites « sélectives »</a:t>
            </a:r>
            <a:br>
              <a:rPr lang="fr-FR" sz="1300" b="1" dirty="0"/>
            </a:br>
            <a:r>
              <a:rPr lang="fr-FR" sz="1300" b="1" dirty="0"/>
              <a:t> </a:t>
            </a:r>
            <a:r>
              <a:rPr lang="fr-FR" sz="1300" dirty="0"/>
              <a:t>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a:t>
            </a:r>
            <a:r>
              <a:rPr lang="fr-FR" sz="1300" dirty="0" err="1"/>
              <a:t>etc</a:t>
            </a:r>
            <a:endParaRPr lang="fr-FR" sz="1300" dirty="0"/>
          </a:p>
          <a:p>
            <a:pPr marL="171450" indent="-171450" algn="just">
              <a:spcAft>
                <a:spcPts val="0"/>
              </a:spcAf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apprenti (en alternance)</a:t>
            </a:r>
            <a:endParaRPr lang="fr-FR" sz="16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206" y="4373948"/>
            <a:ext cx="360001" cy="360001"/>
          </a:xfrm>
          <a:prstGeom prst="rect">
            <a:avLst/>
          </a:prstGeom>
        </p:spPr>
      </p:pic>
      <p:sp>
        <p:nvSpPr>
          <p:cNvPr id="7" name="Rectangle à coins arrondis 6"/>
          <p:cNvSpPr/>
          <p:nvPr/>
        </p:nvSpPr>
        <p:spPr>
          <a:xfrm>
            <a:off x="3647091" y="119831"/>
            <a:ext cx="511924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b="1" kern="0" dirty="0">
                <a:solidFill>
                  <a:srgbClr val="000091"/>
                </a:solidFill>
                <a:latin typeface="Arial"/>
              </a:rPr>
              <a:t>Les formations disponibles sur Parcoursup</a:t>
            </a:r>
          </a:p>
        </p:txBody>
      </p:sp>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281734" y="1283584"/>
            <a:ext cx="1484602" cy="2066711"/>
          </a:xfrm>
          <a:prstGeom prst="rect">
            <a:avLst/>
          </a:prstGeom>
          <a:ln>
            <a:solidFill>
              <a:schemeClr val="bg1">
                <a:lumMod val="85000"/>
              </a:schemeClr>
            </a:solidFill>
          </a:ln>
        </p:spPr>
      </p:pic>
      <p:sp>
        <p:nvSpPr>
          <p:cNvPr id="2" name="Rectangle 1"/>
          <p:cNvSpPr/>
          <p:nvPr/>
        </p:nvSpPr>
        <p:spPr>
          <a:xfrm>
            <a:off x="972207" y="4354572"/>
            <a:ext cx="7373007" cy="307777"/>
          </a:xfrm>
          <a:prstGeom prst="rect">
            <a:avLst/>
          </a:prstGeom>
        </p:spPr>
        <p:txBody>
          <a:bodyPr wrap="square">
            <a:spAutoFit/>
          </a:bodyPr>
          <a:lstStyle/>
          <a:p>
            <a:pPr marL="446088" indent="-446088">
              <a:spcAft>
                <a:spcPts val="0"/>
              </a:spcAft>
              <a:buClr>
                <a:schemeClr val="bg2"/>
              </a:buClr>
              <a:tabLst>
                <a:tab pos="446088" algn="l"/>
              </a:tabLst>
            </a:pPr>
            <a:r>
              <a:rPr lang="fr-FR" sz="1400" dirty="0"/>
              <a:t>Certaines formations privées ne sont pas présentes sur Parcoursup </a:t>
            </a:r>
            <a:r>
              <a:rPr lang="fr-FR" sz="1400" b="1" dirty="0"/>
              <a:t>&gt; soyez vigilants </a:t>
            </a:r>
          </a:p>
        </p:txBody>
      </p:sp>
    </p:spTree>
    <p:extLst>
      <p:ext uri="{BB962C8B-B14F-4D97-AF65-F5344CB8AC3E}">
        <p14:creationId xmlns:p14="http://schemas.microsoft.com/office/powerpoint/2010/main" val="365550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76250" y="973916"/>
            <a:ext cx="8077200" cy="3617962"/>
          </a:xfrm>
        </p:spPr>
        <p:txBody>
          <a:bodyPr/>
          <a:lstStyle/>
          <a:p>
            <a:pPr lvl="0" algn="just"/>
            <a:r>
              <a:rPr lang="fr-FR" sz="1400" b="1" dirty="0">
                <a:solidFill>
                  <a:schemeClr val="tx1"/>
                </a:solidFill>
              </a:rPr>
              <a:t>De l’ordre de 11 000 formations en apprentissage disponibles, pour l’essentiel en BTS, BUT, pour des mentions complémentaires ou titres professionnels</a:t>
            </a:r>
          </a:p>
          <a:p>
            <a:pPr marL="285750" lvl="1" indent="-285750">
              <a:lnSpc>
                <a:spcPct val="110000"/>
              </a:lnSpc>
              <a:defRPr/>
            </a:pPr>
            <a:r>
              <a:rPr lang="fr-FR" sz="1400" b="1" dirty="0">
                <a:solidFill>
                  <a:schemeClr val="bg1"/>
                </a:solidFill>
                <a:highlight>
                  <a:srgbClr val="0000FF"/>
                </a:highlight>
              </a:rPr>
              <a:t>Être étudiant apprenti c’est :</a:t>
            </a:r>
            <a:r>
              <a:rPr lang="fr-FR" sz="1400" b="1" dirty="0"/>
              <a:t>  </a:t>
            </a: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Être étudiant et surtout salarié</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Alterner formation pratique chez un employeur et une formation théorique </a:t>
            </a:r>
            <a:r>
              <a:rPr lang="fr-FR" sz="1400" dirty="0">
                <a:solidFill>
                  <a:schemeClr val="tx1"/>
                </a:solidFill>
              </a:rPr>
              <a:t>dans un établissement (ex : un centre de formation d’apprentis - CFA)</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Un plus pour trouver du travail en fin de formation et  vous insérer durablement </a:t>
            </a:r>
            <a:endParaRPr lang="fr-FR" sz="1400" b="1" dirty="0">
              <a:solidFill>
                <a:schemeClr val="tx1"/>
              </a:solidFill>
              <a:cs typeface="Arial"/>
            </a:endParaRPr>
          </a:p>
          <a:p>
            <a:pPr marL="285750" lvl="1" indent="-285750">
              <a:lnSpc>
                <a:spcPct val="110000"/>
              </a:lnSpc>
              <a:defRPr/>
            </a:pPr>
            <a:r>
              <a:rPr lang="fr-FR" sz="1400" b="1" dirty="0">
                <a:solidFill>
                  <a:schemeClr val="bg1"/>
                </a:solidFill>
                <a:highlight>
                  <a:srgbClr val="0000FF"/>
                </a:highlight>
              </a:rPr>
              <a:t>L’apprenti doit signer un contrat d’apprentissage avec un employeur</a:t>
            </a:r>
          </a:p>
          <a:p>
            <a:pPr marL="285750" lvl="1" indent="-285750">
              <a:lnSpc>
                <a:spcPct val="110000"/>
              </a:lnSpc>
              <a:defRPr/>
            </a:pPr>
            <a:r>
              <a:rPr lang="fr-FR" sz="1400" b="1" dirty="0">
                <a:solidFill>
                  <a:schemeClr val="bg1"/>
                </a:solidFill>
                <a:highlight>
                  <a:srgbClr val="0000FF"/>
                </a:highlight>
              </a:rPr>
              <a:t>Les établissements (CFA) accompagnent leurs candidats pour trouver un employeur</a:t>
            </a:r>
          </a:p>
          <a:p>
            <a:pPr marL="0" lvl="1" indent="0">
              <a:lnSpc>
                <a:spcPct val="110000"/>
              </a:lnSpc>
              <a:buNone/>
              <a:defRPr/>
            </a:pPr>
            <a:r>
              <a:rPr lang="fr-FR" sz="1400" b="1" dirty="0">
                <a:solidFill>
                  <a:schemeClr val="tx1"/>
                </a:solidFill>
              </a:rPr>
              <a:t>	Des ressources disponibles sur parcoursup.gouv.fr </a:t>
            </a:r>
            <a:r>
              <a:rPr lang="fr-FR" sz="1400" dirty="0">
                <a:solidFill>
                  <a:schemeClr val="tx1"/>
                </a:solidFill>
              </a:rPr>
              <a:t>(espace </a:t>
            </a:r>
            <a:r>
              <a:rPr lang="fr-FR" sz="1400" i="1" u="sng" dirty="0">
                <a:solidFill>
                  <a:schemeClr val="tx1"/>
                </a:solidFill>
              </a:rPr>
              <a:t>Trouver une formation</a:t>
            </a:r>
            <a:r>
              <a:rPr lang="fr-FR" sz="14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13</a:t>
            </a:fld>
            <a:endParaRPr lang="fr-FR" dirty="0">
              <a:solidFill>
                <a:schemeClr val="tx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128" y="3633338"/>
            <a:ext cx="360001" cy="360001"/>
          </a:xfrm>
          <a:prstGeom prst="rect">
            <a:avLst/>
          </a:prstGeom>
        </p:spPr>
      </p:pic>
      <p:sp>
        <p:nvSpPr>
          <p:cNvPr id="7" name="Rectangle à coins arrondis 6"/>
          <p:cNvSpPr/>
          <p:nvPr/>
        </p:nvSpPr>
        <p:spPr>
          <a:xfrm>
            <a:off x="3720662" y="119831"/>
            <a:ext cx="504567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14</a:t>
            </a:fld>
            <a:endParaRPr lang="fr-FR" dirty="0">
              <a:solidFill>
                <a:schemeClr val="tx1"/>
              </a:solidFill>
            </a:endParaRPr>
          </a:p>
        </p:txBody>
      </p:sp>
      <p:sp>
        <p:nvSpPr>
          <p:cNvPr id="10" name="ZoneTexte 9"/>
          <p:cNvSpPr txBox="1"/>
          <p:nvPr/>
        </p:nvSpPr>
        <p:spPr>
          <a:xfrm>
            <a:off x="4511320" y="1125473"/>
            <a:ext cx="4330338" cy="3342453"/>
          </a:xfrm>
          <a:prstGeom prst="rect">
            <a:avLst/>
          </a:prstGeom>
          <a:noFill/>
        </p:spPr>
        <p:txBody>
          <a:bodyPr wrap="square" rtlCol="0">
            <a:spAutoFit/>
          </a:bodyPr>
          <a:lstStyle/>
          <a:p>
            <a:pPr marL="171450" lvl="0" indent="-171450" algn="just"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Rechercher des formations</a:t>
            </a:r>
            <a:r>
              <a:rPr lang="fr-FR" sz="1200" dirty="0"/>
              <a:t> en utilisant des  mots clés, une zone géographique ou d’autres critères de recherche comme le type de formation, les spécialités, un aménagement spécifique, etc.).</a:t>
            </a:r>
          </a:p>
          <a:p>
            <a:pPr marL="171450" lvl="0" indent="-171450" algn="just" defTabSz="457200">
              <a:spcBef>
                <a:spcPct val="20000"/>
              </a:spcBef>
              <a:buClr>
                <a:srgbClr val="FF0000"/>
              </a:buClr>
              <a:buSzPct val="100000"/>
              <a:buFont typeface="Wingdings" panose="05000000000000000000" pitchFamily="2" charset="2"/>
              <a:buChar char="Ø"/>
              <a:defRPr/>
            </a:pPr>
            <a:endParaRPr lang="fr-FR" sz="1200" b="1" dirty="0">
              <a:solidFill>
                <a:schemeClr val="tx2"/>
              </a:solidFill>
            </a:endParaRPr>
          </a:p>
          <a:p>
            <a:pPr marL="171450" lvl="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lvl="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Découvrir des formations.</a:t>
            </a:r>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Enregistrer des favoris </a:t>
            </a:r>
            <a:r>
              <a:rPr lang="fr-FR" sz="1200" dirty="0"/>
              <a:t> pour garder la mémoire de ses recherches.</a:t>
            </a:r>
          </a:p>
          <a:p>
            <a:pPr marL="17145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Comparer les formations entre elles</a:t>
            </a:r>
            <a:r>
              <a:rPr lang="fr-FR" sz="1200" dirty="0"/>
              <a:t> pour faire le choix qui vous conviennent.</a:t>
            </a:r>
          </a:p>
        </p:txBody>
      </p:sp>
      <p:sp>
        <p:nvSpPr>
          <p:cNvPr id="7" name="Rectangle à coins arrondis 6"/>
          <p:cNvSpPr/>
          <p:nvPr/>
        </p:nvSpPr>
        <p:spPr>
          <a:xfrm>
            <a:off x="3258207" y="76969"/>
            <a:ext cx="545306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3580535" cy="1879781"/>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457199" y="911939"/>
            <a:ext cx="4838701" cy="3475706"/>
          </a:xfrm>
        </p:spPr>
        <p:txBody>
          <a:bodyPr/>
          <a:lstStyle/>
          <a:p>
            <a:pPr marL="0" lvl="1" indent="0" algn="just" defTabSz="457200">
              <a:buClr>
                <a:srgbClr val="FF0000"/>
              </a:buClr>
              <a:buNone/>
              <a:defRPr/>
            </a:pPr>
            <a:r>
              <a:rPr lang="fr-FR" sz="1600" b="1" dirty="0">
                <a:solidFill>
                  <a:srgbClr val="000091"/>
                </a:solidFill>
              </a:rPr>
              <a:t>Une offre mise à jour pour la rentrée 2026</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choix.</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taux d’accès</a:t>
            </a:r>
            <a:r>
              <a:rPr lang="fr-FR" sz="1200" dirty="0">
                <a:solidFill>
                  <a:schemeClr val="tx1"/>
                </a:solidFill>
              </a:rPr>
              <a:t> pour vous permettre d’identifier si la formation est très demandée ou pas.</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a:t>
            </a: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15</a:t>
            </a:fld>
            <a:endParaRPr lang="fr-FR" dirty="0">
              <a:solidFill>
                <a:schemeClr val="tx1"/>
              </a:solidFill>
            </a:endParaRPr>
          </a:p>
        </p:txBody>
      </p:sp>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2026 à partir du 17 décembre 2025</a:t>
            </a:r>
          </a:p>
        </p:txBody>
      </p:sp>
      <p:pic>
        <p:nvPicPr>
          <p:cNvPr id="3" name="Image 2"/>
          <p:cNvPicPr>
            <a:picLocks noChangeAspect="1"/>
          </p:cNvPicPr>
          <p:nvPr/>
        </p:nvPicPr>
        <p:blipFill>
          <a:blip r:embed="rId3"/>
          <a:stretch>
            <a:fillRect/>
          </a:stretch>
        </p:blipFill>
        <p:spPr>
          <a:xfrm>
            <a:off x="5391672" y="1155700"/>
            <a:ext cx="3374664" cy="1993900"/>
          </a:xfrm>
          <a:prstGeom prst="rect">
            <a:avLst/>
          </a:prstGeom>
          <a:ln>
            <a:solidFill>
              <a:schemeClr val="bg1">
                <a:lumMod val="85000"/>
              </a:schemeClr>
            </a:solidFill>
          </a:ln>
        </p:spPr>
      </p:pic>
    </p:spTree>
    <p:extLst>
      <p:ext uri="{BB962C8B-B14F-4D97-AF65-F5344CB8AC3E}">
        <p14:creationId xmlns:p14="http://schemas.microsoft.com/office/powerpoint/2010/main" val="303792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16</a:t>
            </a:fld>
            <a:endParaRPr lang="fr-FR" dirty="0">
              <a:solidFill>
                <a:schemeClr val="tx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16247" y="3143883"/>
            <a:ext cx="1137720" cy="1595947"/>
          </a:xfrm>
          <a:prstGeom prst="rect">
            <a:avLst/>
          </a:prstGeom>
          <a:ln>
            <a:solidFill>
              <a:schemeClr val="bg1">
                <a:lumMod val="95000"/>
              </a:schemeClr>
            </a:solidFill>
          </a:ln>
        </p:spPr>
      </p:pic>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300" b="1" dirty="0">
                <a:solidFill>
                  <a:schemeClr val="tx1"/>
                </a:solidFill>
              </a:rPr>
              <a:t>Vérifier en un coup d’œil </a:t>
            </a:r>
          </a:p>
          <a:p>
            <a:pPr marL="171450" indent="-171450" algn="just">
              <a:buClr>
                <a:schemeClr val="tx2"/>
              </a:buClr>
              <a:buFont typeface="Wingdings" panose="05000000000000000000" pitchFamily="2" charset="2"/>
              <a:buChar char="ü"/>
            </a:pPr>
            <a:r>
              <a:rPr lang="fr-FR" sz="1300" dirty="0">
                <a:solidFill>
                  <a:schemeClr val="tx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300" dirty="0">
                <a:solidFill>
                  <a:schemeClr val="tx1"/>
                </a:solidFill>
              </a:rPr>
              <a:t>le caractère sélectif/non sélectif, la capacité d’accueil, </a:t>
            </a:r>
          </a:p>
          <a:p>
            <a:pPr marL="171450" indent="-171450" algn="just">
              <a:buClr>
                <a:schemeClr val="tx2"/>
              </a:buClr>
              <a:buFont typeface="Wingdings" panose="05000000000000000000" pitchFamily="2" charset="2"/>
              <a:buChar char="ü"/>
            </a:pPr>
            <a:r>
              <a:rPr lang="fr-FR" sz="1300" dirty="0">
                <a:solidFill>
                  <a:schemeClr val="tx1"/>
                </a:solidFill>
              </a:rPr>
              <a:t>le label MESRE </a:t>
            </a:r>
          </a:p>
          <a:p>
            <a:pPr marL="171450" indent="-171450" algn="just">
              <a:buClr>
                <a:schemeClr val="tx2"/>
              </a:buClr>
              <a:buFont typeface="Wingdings" panose="05000000000000000000" pitchFamily="2" charset="2"/>
              <a:buChar char="ü"/>
            </a:pPr>
            <a:r>
              <a:rPr lang="fr-FR" sz="1300" dirty="0">
                <a:solidFill>
                  <a:schemeClr val="tx1"/>
                </a:solidFill>
              </a:rPr>
              <a:t>ou encore l’éligibilité aux bourses et l’information sur les frais de scolarité, le règlement de la CVEC</a:t>
            </a:r>
          </a:p>
        </p:txBody>
      </p:sp>
      <p:sp>
        <p:nvSpPr>
          <p:cNvPr id="23" name="ZoneTexte 22"/>
          <p:cNvSpPr txBox="1"/>
          <p:nvPr/>
        </p:nvSpPr>
        <p:spPr>
          <a:xfrm>
            <a:off x="304790" y="32027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sp>
        <p:nvSpPr>
          <p:cNvPr id="16" name="Rectangle à coins arrondis 15"/>
          <p:cNvSpPr/>
          <p:nvPr/>
        </p:nvSpPr>
        <p:spPr>
          <a:xfrm>
            <a:off x="3390968" y="154606"/>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Choisir une formation sur Parcoursup ou hors Parcoursup :</a:t>
            </a:r>
            <a:br>
              <a:rPr lang="fr-FR" sz="1400" b="1" kern="0" dirty="0">
                <a:solidFill>
                  <a:srgbClr val="000091"/>
                </a:solidFill>
                <a:latin typeface="Arial"/>
              </a:rPr>
            </a:br>
            <a:r>
              <a:rPr lang="fr-FR" sz="1400" b="1" kern="0" dirty="0">
                <a:solidFill>
                  <a:srgbClr val="000091"/>
                </a:solidFill>
                <a:latin typeface="Arial"/>
              </a:rPr>
              <a:t>quelles questions se poser ? Quels éléments vérifier ?</a:t>
            </a:r>
          </a:p>
        </p:txBody>
      </p:sp>
    </p:spTree>
    <p:extLst>
      <p:ext uri="{BB962C8B-B14F-4D97-AF65-F5344CB8AC3E}">
        <p14:creationId xmlns:p14="http://schemas.microsoft.com/office/powerpoint/2010/main" val="31652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380306"/>
            <a:ext cx="8477055" cy="3432280"/>
          </a:xfrm>
        </p:spPr>
        <p:txBody>
          <a:bodyPr/>
          <a:lstStyle/>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2025 et les possibilités d’accès  dans la formation pour les lycéens de terminale au cours des 3 dernières années</a:t>
            </a:r>
            <a:endParaRPr lang="fr-FR" sz="1300" i="1" dirty="0">
              <a:solidFill>
                <a:schemeClr val="tx1"/>
              </a:solidFill>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 salaire des sortants de la formation</a:t>
            </a:r>
            <a:endParaRPr lang="fr-FR" sz="1400" b="1" i="1" dirty="0">
              <a:solidFill>
                <a:srgbClr val="FF0000"/>
              </a:solidFill>
              <a:highlight>
                <a:srgbClr val="0000FF"/>
              </a:highlight>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17</a:t>
            </a:fld>
            <a:endParaRPr lang="fr-FR" dirty="0">
              <a:solidFill>
                <a:schemeClr val="tx1"/>
              </a:solidFill>
            </a:endParaRP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071" y="895068"/>
            <a:ext cx="8289928" cy="668490"/>
          </a:xfrm>
        </p:spPr>
        <p:txBody>
          <a:bodyPr/>
          <a:lstStyle/>
          <a:p>
            <a:r>
              <a:rPr lang="fr-FR" sz="1800" dirty="0"/>
              <a:t>Les modalités d’examen affichés pour chaque formation</a:t>
            </a:r>
          </a:p>
        </p:txBody>
      </p:sp>
      <p:sp>
        <p:nvSpPr>
          <p:cNvPr id="3" name="Espace réservé du contenu 2"/>
          <p:cNvSpPr>
            <a:spLocks noGrp="1"/>
          </p:cNvSpPr>
          <p:nvPr>
            <p:ph sz="quarter" idx="4294967295"/>
          </p:nvPr>
        </p:nvSpPr>
        <p:spPr>
          <a:xfrm>
            <a:off x="494071" y="1275606"/>
            <a:ext cx="8289928"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 etc.)</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a:t>
            </a:r>
          </a:p>
          <a:p>
            <a:endParaRPr lang="fr-FR" sz="500" dirty="0"/>
          </a:p>
          <a:p>
            <a:r>
              <a:rPr lang="fr-FR" sz="1400" b="1" dirty="0">
                <a:solidFill>
                  <a:schemeClr val="bg1"/>
                </a:solidFill>
                <a:highlight>
                  <a:srgbClr val="0000FF"/>
                </a:highlight>
              </a:rPr>
              <a:t>Dans les formations non sélectives (licences, LPE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a:t>
            </a:r>
          </a:p>
          <a:p>
            <a:r>
              <a:rPr lang="fr-FR" sz="1400" dirty="0">
                <a:solidFill>
                  <a:schemeClr val="tx1"/>
                </a:solidFill>
              </a:rPr>
              <a:t>L’université peut conditionner l'admission (réponse « oui-si ») d’un candidat au suivi d’un dispositif de réussite (remise à niveau, tutorat, etc.) afin de l’aider et de favoriser sa réussite.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18</a:t>
            </a:fld>
            <a:endParaRPr lang="fr-FR" dirty="0">
              <a:solidFill>
                <a:schemeClr val="tx1"/>
              </a:solidFill>
            </a:endParaRPr>
          </a:p>
        </p:txBody>
      </p:sp>
      <p:sp>
        <p:nvSpPr>
          <p:cNvPr id="7" name="Rectangle à coins arrondis 6"/>
          <p:cNvSpPr/>
          <p:nvPr/>
        </p:nvSpPr>
        <p:spPr>
          <a:xfrm>
            <a:off x="3300248" y="87534"/>
            <a:ext cx="55522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19</a:t>
            </a:fld>
            <a:endParaRPr lang="fr-FR" dirty="0">
              <a:solidFill>
                <a:schemeClr val="tx1"/>
              </a:solidFill>
            </a:endParaRP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F987547-D371-49CE-9237-194736E05A8E}"/>
              </a:ext>
            </a:extLst>
          </p:cNvPr>
          <p:cNvSpPr txBox="1"/>
          <p:nvPr/>
        </p:nvSpPr>
        <p:spPr>
          <a:xfrm>
            <a:off x="4621519" y="3678582"/>
            <a:ext cx="3866178" cy="692497"/>
          </a:xfrm>
          <a:prstGeom prst="rect">
            <a:avLst/>
          </a:prstGeom>
          <a:noFill/>
          <a:ln>
            <a:solidFill>
              <a:schemeClr val="bg2"/>
            </a:solidFill>
          </a:ln>
        </p:spPr>
        <p:txBody>
          <a:bodyPr wrap="square">
            <a:spAutoFit/>
          </a:bodyPr>
          <a:lstStyle/>
          <a:p>
            <a:r>
              <a:rPr lang="fr-FR" sz="1300" b="1" dirty="0">
                <a:solidFill>
                  <a:srgbClr val="FF0000"/>
                </a:solidFill>
                <a:latin typeface="Arial" panose="020B0604020202020204" pitchFamily="34" charset="0"/>
                <a:cs typeface="Arial" panose="020B0604020202020204" pitchFamily="34" charset="0"/>
              </a:rPr>
              <a:t>Nouveauté en 2026 </a:t>
            </a:r>
            <a:br>
              <a:rPr lang="fr-FR" sz="1300" dirty="0">
                <a:latin typeface="Arial" panose="020B0604020202020204" pitchFamily="34" charset="0"/>
                <a:cs typeface="Arial" panose="020B0604020202020204" pitchFamily="34" charset="0"/>
              </a:rPr>
            </a:br>
            <a:r>
              <a:rPr lang="fr-FR" sz="1300" dirty="0">
                <a:latin typeface="Arial" panose="020B0604020202020204" pitchFamily="34" charset="0"/>
                <a:cs typeface="Arial" panose="020B0604020202020204" pitchFamily="34" charset="0"/>
              </a:rPr>
              <a:t>Des</a:t>
            </a:r>
            <a:r>
              <a:rPr lang="fr-FR" sz="1300" b="1" dirty="0">
                <a:latin typeface="Arial" panose="020B0604020202020204" pitchFamily="34" charset="0"/>
                <a:cs typeface="Arial" panose="020B0604020202020204" pitchFamily="34" charset="0"/>
              </a:rPr>
              <a:t> </a:t>
            </a:r>
            <a:r>
              <a:rPr lang="fr-FR" sz="1300" u="sng" dirty="0">
                <a:uFill>
                  <a:solidFill>
                    <a:schemeClr val="accent2"/>
                  </a:solidFill>
                </a:uFill>
                <a:latin typeface="Arial" panose="020B0604020202020204" pitchFamily="34" charset="0"/>
                <a:cs typeface="Arial" panose="020B0604020202020204" pitchFamily="34" charset="0"/>
              </a:rPr>
              <a:t>rapports d’analyse des candidatures </a:t>
            </a:r>
            <a:r>
              <a:rPr lang="fr-FR" sz="1300" dirty="0">
                <a:latin typeface="Arial" panose="020B0604020202020204" pitchFamily="34" charset="0"/>
                <a:cs typeface="Arial" panose="020B0604020202020204" pitchFamily="34" charset="0"/>
              </a:rPr>
              <a:t>de l’année précédente plus riches en données </a:t>
            </a:r>
          </a:p>
        </p:txBody>
      </p:sp>
      <p:sp>
        <p:nvSpPr>
          <p:cNvPr id="11" name="Rectangle à coins arrondis 10"/>
          <p:cNvSpPr/>
          <p:nvPr/>
        </p:nvSpPr>
        <p:spPr>
          <a:xfrm>
            <a:off x="3824929" y="161909"/>
            <a:ext cx="4941407" cy="496391"/>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Assurer la visibilité des critères de candidatures</a:t>
            </a:r>
          </a:p>
        </p:txBody>
      </p:sp>
    </p:spTree>
    <p:extLst>
      <p:ext uri="{BB962C8B-B14F-4D97-AF65-F5344CB8AC3E}">
        <p14:creationId xmlns:p14="http://schemas.microsoft.com/office/powerpoint/2010/main" val="23856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dirty="0"/>
              <a:t>Sommaire</a:t>
            </a:r>
            <a:br>
              <a:rPr lang="fr-FR" dirty="0"/>
            </a:br>
            <a:r>
              <a:rPr lang="fr-FR" dirty="0"/>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solidFill>
                  <a:schemeClr val="tx1"/>
                </a:solidFill>
              </a:rPr>
              <a:pPr/>
              <a:t>2</a:t>
            </a:fld>
            <a:endParaRPr lang="fr-FR" dirty="0">
              <a:solidFill>
                <a:schemeClr val="tx1"/>
              </a:solidFill>
            </a:endParaRPr>
          </a:p>
        </p:txBody>
      </p:sp>
      <p:sp>
        <p:nvSpPr>
          <p:cNvPr id="8" name="ZoneTexte 7"/>
          <p:cNvSpPr txBox="1"/>
          <p:nvPr/>
        </p:nvSpPr>
        <p:spPr>
          <a:xfrm>
            <a:off x="260455" y="1159811"/>
            <a:ext cx="8236773"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Les engagements de Parcoursup, facilitateur de votre accès au supérieur</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 calendrier Parcoursup 2026 en 3 étapes</a:t>
            </a:r>
            <a:endParaRPr lang="fr-FR" dirty="0">
              <a:solidFill>
                <a:schemeClr val="tx2"/>
              </a:solidFill>
              <a:cs typeface="Arial"/>
            </a:endParaRP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1 </a:t>
            </a:r>
            <a:r>
              <a:rPr lang="fr-FR" dirty="0">
                <a:solidFill>
                  <a:schemeClr val="tx2"/>
                </a:solidFill>
              </a:rPr>
              <a:t>: des outils pour vous aider à élaborer votre projet d’orientation</a:t>
            </a: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2 </a:t>
            </a:r>
            <a:r>
              <a:rPr lang="fr-FR" dirty="0">
                <a:solidFill>
                  <a:schemeClr val="tx2"/>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L’analyse des candidatures par les enseignants des formations </a:t>
            </a:r>
            <a:r>
              <a:rPr lang="fr-FR" dirty="0" err="1">
                <a:solidFill>
                  <a:schemeClr val="tx2"/>
                </a:solidFill>
              </a:rPr>
              <a:t>post-bac</a:t>
            </a:r>
            <a:endParaRPr lang="fr-FR" dirty="0">
              <a:solidFill>
                <a:schemeClr val="tx2"/>
              </a:solidFill>
            </a:endParaRP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3 </a:t>
            </a:r>
            <a:r>
              <a:rPr lang="fr-FR" dirty="0">
                <a:solidFill>
                  <a:schemeClr val="tx2"/>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Les 5 conseils pour aborder sereinement Parcoursup</a:t>
            </a: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solidFill>
                  <a:schemeClr val="tx1"/>
                </a:solidFill>
                <a:latin typeface="+mn-lt"/>
              </a:rPr>
              <a:t>&gt;&gt; des </a:t>
            </a:r>
            <a:r>
              <a:rPr lang="fr-FR" sz="1400" b="0" dirty="0">
                <a:solidFill>
                  <a:srgbClr val="FF0000"/>
                </a:solidFill>
                <a:latin typeface="+mn-lt"/>
              </a:rPr>
              <a:t>chiffres globaux d’accès à la formation </a:t>
            </a:r>
            <a:r>
              <a:rPr lang="fr-FR" sz="1400" b="0" dirty="0">
                <a:solidFill>
                  <a:schemeClr val="tx1"/>
                </a:solidFill>
                <a:latin typeface="+mn-lt"/>
              </a:rPr>
              <a:t>calculés à la fin de la phase principale 2025</a:t>
            </a:r>
            <a:br>
              <a:rPr lang="fr-FR" sz="1400" b="0" dirty="0">
                <a:solidFill>
                  <a:schemeClr val="tx1"/>
                </a:solidFill>
                <a:latin typeface="+mn-lt"/>
              </a:rPr>
            </a:br>
            <a:br>
              <a:rPr lang="fr-FR" sz="1400" b="0" dirty="0">
                <a:solidFill>
                  <a:schemeClr val="tx1"/>
                </a:solidFill>
                <a:latin typeface="+mn-lt"/>
              </a:rPr>
            </a:br>
            <a:r>
              <a:rPr lang="fr-FR" sz="1400" b="0" dirty="0">
                <a:solidFill>
                  <a:schemeClr val="tx1"/>
                </a:solidFill>
                <a:latin typeface="+mn-lt"/>
              </a:rPr>
              <a:t>&gt;&gt; des chiffres déclinables pour chaque type de baccalauréat français : général, technologique,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20</a:t>
            </a:fld>
            <a:endParaRPr lang="fr-FR" dirty="0">
              <a:solidFill>
                <a:schemeClr val="tx1"/>
              </a:solidFill>
            </a:endParaRP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données claires, riches et utiles</a:t>
            </a:r>
          </a:p>
        </p:txBody>
      </p:sp>
    </p:spTree>
    <p:extLst>
      <p:ext uri="{BB962C8B-B14F-4D97-AF65-F5344CB8AC3E}">
        <p14:creationId xmlns:p14="http://schemas.microsoft.com/office/powerpoint/2010/main" val="244080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a:t>
            </a:r>
            <a:r>
              <a:rPr lang="fr-FR" sz="1400" b="0" dirty="0">
                <a:solidFill>
                  <a:schemeClr val="tx1"/>
                </a:solidFill>
                <a:latin typeface="+mn-lt"/>
              </a:rPr>
              <a:t>: consultez les critères spécifiques de la formation, </a:t>
            </a:r>
            <a:br>
              <a:rPr lang="fr-FR" sz="1400" b="0" dirty="0">
                <a:solidFill>
                  <a:schemeClr val="tx1"/>
                </a:solidFill>
                <a:latin typeface="+mn-lt"/>
              </a:rPr>
            </a:br>
            <a:r>
              <a:rPr lang="fr-FR" sz="1400" b="0" dirty="0">
                <a:solidFill>
                  <a:schemeClr val="tx1"/>
                </a:solidFill>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21</a:t>
            </a:fld>
            <a:endParaRPr lang="fr-FR" dirty="0">
              <a:solidFill>
                <a:schemeClr val="tx1"/>
              </a:solidFill>
            </a:endParaRP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données claires, riches et utiles</a:t>
            </a:r>
          </a:p>
        </p:txBody>
      </p:sp>
    </p:spTree>
    <p:extLst>
      <p:ext uri="{BB962C8B-B14F-4D97-AF65-F5344CB8AC3E}">
        <p14:creationId xmlns:p14="http://schemas.microsoft.com/office/powerpoint/2010/main" val="191059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solidFill>
                  <a:schemeClr val="tx1"/>
                </a:solidFill>
              </a:rPr>
              <a:pPr/>
              <a:t>22</a:t>
            </a:fld>
            <a:endParaRPr lang="fr-FR" dirty="0">
              <a:solidFill>
                <a:schemeClr val="tx1"/>
              </a:solidFill>
            </a:endParaRPr>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spcAft>
                <a:spcPts val="600"/>
              </a:spcAft>
              <a:buClr>
                <a:srgbClr val="000091"/>
              </a:buClr>
              <a:buFont typeface="Wingdings" panose="05000000000000000000" pitchFamily="2" charset="2"/>
              <a:buChar char="Ø"/>
            </a:pPr>
            <a:r>
              <a:rPr lang="fr-FR" sz="1200" b="0" dirty="0"/>
              <a:t>Une rubrique dédiée à l’information sur la </a:t>
            </a:r>
            <a:r>
              <a:rPr lang="fr-FR" sz="1200" dirty="0">
                <a:solidFill>
                  <a:srgbClr val="000091"/>
                </a:solidFill>
              </a:rPr>
              <a:t>poursuite d’études et l’insertion professionnelle des étudiants  </a:t>
            </a:r>
            <a:endParaRPr lang="fr-FR" sz="1400" b="0" dirty="0">
              <a:solidFill>
                <a:srgbClr val="FF0000"/>
              </a:solidFill>
            </a:endParaRPr>
          </a:p>
          <a:p>
            <a:pPr marL="171450" indent="-171450">
              <a:spcAft>
                <a:spcPts val="600"/>
              </a:spcAft>
              <a:buClr>
                <a:srgbClr val="000091"/>
              </a:buClr>
              <a:buFont typeface="Wingdings" panose="05000000000000000000" pitchFamily="2" charset="2"/>
              <a:buChar char="Ø"/>
            </a:pPr>
            <a:r>
              <a:rPr lang="fr-FR" sz="1200" dirty="0">
                <a:solidFill>
                  <a:srgbClr val="000091"/>
                </a:solidFill>
              </a:rPr>
              <a:t>L’information sur la réussite</a:t>
            </a:r>
            <a:endParaRPr lang="fr-FR" sz="1400" dirty="0">
              <a:solidFill>
                <a:srgbClr val="000091"/>
              </a:solidFill>
            </a:endParaRPr>
          </a:p>
          <a:p>
            <a:pPr marL="171450" indent="-171450">
              <a:spcAft>
                <a:spcPts val="600"/>
              </a:spcAft>
              <a:buClr>
                <a:srgbClr val="000091"/>
              </a:buClr>
              <a:buFont typeface="Wingdings" panose="05000000000000000000" pitchFamily="2" charset="2"/>
              <a:buChar char="Ø"/>
            </a:pPr>
            <a:r>
              <a:rPr lang="fr-FR" sz="1200" dirty="0">
                <a:solidFill>
                  <a:srgbClr val="000091"/>
                </a:solidFill>
              </a:rPr>
              <a:t>Des statistiques d’insertion et de niveau de salaires </a:t>
            </a:r>
            <a:r>
              <a:rPr lang="fr-FR" sz="1200" b="0" dirty="0"/>
              <a:t>6 mois /1 an après la sortie des études </a:t>
            </a:r>
          </a:p>
          <a:p>
            <a:pPr marL="171450" indent="-171450">
              <a:buClr>
                <a:srgbClr val="000091"/>
              </a:buClr>
              <a:buFont typeface="Wingdings" panose="05000000000000000000" pitchFamily="2" charset="2"/>
              <a:buChar char="§"/>
            </a:pPr>
            <a:r>
              <a:rPr lang="fr-FR" sz="1200" b="0" dirty="0"/>
              <a:t>Licences générales</a:t>
            </a:r>
          </a:p>
          <a:p>
            <a:pPr marL="171450" indent="-171450">
              <a:buClr>
                <a:srgbClr val="000091"/>
              </a:buClr>
              <a:buFont typeface="Wingdings" panose="05000000000000000000" pitchFamily="2" charset="2"/>
              <a:buChar char="§"/>
            </a:pPr>
            <a:r>
              <a:rPr lang="fr-FR" sz="1200" b="0" dirty="0"/>
              <a:t>BTS</a:t>
            </a:r>
          </a:p>
          <a:p>
            <a:pPr marL="171450" indent="-171450">
              <a:buClr>
                <a:srgbClr val="000091"/>
              </a:buClr>
              <a:buFont typeface="Wingdings" panose="05000000000000000000" pitchFamily="2" charset="2"/>
              <a:buChar char="§"/>
            </a:pPr>
            <a:r>
              <a:rPr lang="fr-FR" sz="1200" b="0" dirty="0"/>
              <a:t>BUT</a:t>
            </a:r>
          </a:p>
          <a:p>
            <a:pPr marL="171450" indent="-171450">
              <a:buClr>
                <a:srgbClr val="000091"/>
              </a:buClr>
              <a:buFont typeface="Wingdings" panose="05000000000000000000" pitchFamily="2" charset="2"/>
              <a:buChar char="§"/>
            </a:pPr>
            <a:r>
              <a:rPr lang="fr-FR" sz="1200" b="0" dirty="0"/>
              <a:t>Écoles d’ingénieur, de commerce et de management</a:t>
            </a:r>
          </a:p>
          <a:p>
            <a:pPr marL="171450" indent="-171450">
              <a:buClr>
                <a:srgbClr val="000091"/>
              </a:buClr>
              <a:buFont typeface="Wingdings" panose="05000000000000000000" pitchFamily="2" charset="2"/>
              <a:buChar char="§"/>
            </a:pPr>
            <a:r>
              <a:rPr lang="fr-FR" sz="1300" b="0" dirty="0"/>
              <a:t>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
        <p:nvSpPr>
          <p:cNvPr id="14" name="Rectangle à coins arrondis 13"/>
          <p:cNvSpPr/>
          <p:nvPr/>
        </p:nvSpPr>
        <p:spPr>
          <a:xfrm>
            <a:off x="3978027" y="126539"/>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Informer sur l’insertion professionnelle </a:t>
            </a:r>
          </a:p>
          <a:p>
            <a:pPr algn="ctr"/>
            <a:r>
              <a:rPr lang="fr-FR" sz="1600" b="1" kern="0" dirty="0">
                <a:solidFill>
                  <a:srgbClr val="000091"/>
                </a:solidFill>
                <a:latin typeface="Arial"/>
              </a:rPr>
              <a:t>des étudiants</a:t>
            </a:r>
          </a:p>
        </p:txBody>
      </p:sp>
    </p:spTree>
    <p:extLst>
      <p:ext uri="{BB962C8B-B14F-4D97-AF65-F5344CB8AC3E}">
        <p14:creationId xmlns:p14="http://schemas.microsoft.com/office/powerpoint/2010/main" val="121440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0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23</a:t>
            </a:fld>
            <a:endParaRPr lang="fr-FR" dirty="0">
              <a:solidFill>
                <a:schemeClr val="tx1"/>
              </a:solidFill>
            </a:endParaRPr>
          </a:p>
        </p:txBody>
      </p:sp>
      <p:sp>
        <p:nvSpPr>
          <p:cNvPr id="8" name="ZoneTexte 7"/>
          <p:cNvSpPr txBox="1"/>
          <p:nvPr/>
        </p:nvSpPr>
        <p:spPr>
          <a:xfrm>
            <a:off x="1043609" y="3301213"/>
            <a:ext cx="6840760" cy="1286506"/>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dirty="0"/>
              <a:t> </a:t>
            </a:r>
            <a:r>
              <a:rPr lang="fr-FR" altLang="fr-FR" sz="1400" dirty="0"/>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400" dirty="0"/>
          </a:p>
          <a:p>
            <a:pPr marL="177800" lvl="0" indent="-177800" fontAlgn="base">
              <a:spcBef>
                <a:spcPct val="20000"/>
              </a:spcBef>
              <a:spcAft>
                <a:spcPct val="0"/>
              </a:spcAft>
              <a:buSzPct val="100000"/>
              <a:buBlip>
                <a:blip r:embed="rId2"/>
              </a:buBlip>
            </a:pPr>
            <a:r>
              <a:rPr lang="fr-FR" altLang="fr-FR" sz="1400"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Éléments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24</a:t>
            </a:fld>
            <a:endParaRPr lang="fr-FR" dirty="0">
              <a:solidFill>
                <a:schemeClr val="tx1"/>
              </a:solidFill>
            </a:endParaRPr>
          </a:p>
        </p:txBody>
      </p:sp>
      <p:sp>
        <p:nvSpPr>
          <p:cNvPr id="7" name="ZoneTexte 6"/>
          <p:cNvSpPr txBox="1"/>
          <p:nvPr/>
        </p:nvSpPr>
        <p:spPr>
          <a:xfrm>
            <a:off x="618548" y="1109836"/>
            <a:ext cx="2391352" cy="2677656"/>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3282950" y="1174750"/>
            <a:ext cx="5337510" cy="2475086"/>
          </a:xfrm>
        </p:spPr>
      </p:pic>
    </p:spTree>
    <p:extLst>
      <p:ext uri="{BB962C8B-B14F-4D97-AF65-F5344CB8AC3E}">
        <p14:creationId xmlns:p14="http://schemas.microsoft.com/office/powerpoint/2010/main" val="104864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12/01/2026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25</a:t>
            </a:fld>
            <a:endParaRPr lang="fr-FR" dirty="0">
              <a:solidFill>
                <a:schemeClr val="bg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843657156"/>
              </p:ext>
            </p:extLst>
          </p:nvPr>
        </p:nvGraphicFramePr>
        <p:xfrm>
          <a:off x="-7770" y="2780"/>
          <a:ext cx="9151770" cy="5140720"/>
        </p:xfrm>
        <a:graphic>
          <a:graphicData uri="http://schemas.openxmlformats.org/presentationml/2006/ole">
            <mc:AlternateContent xmlns:mc="http://schemas.openxmlformats.org/markup-compatibility/2006">
              <mc:Choice xmlns:v="urn:schemas-microsoft-com:vml" Requires="v">
                <p:oleObj spid="_x0000_s1042" r:id="rId3" imgW="30073963" imgH="16889245" progId="">
                  <p:embed/>
                </p:oleObj>
              </mc:Choice>
              <mc:Fallback>
                <p:oleObj r:id="rId3" imgW="30073963" imgH="16889245" progId="">
                  <p:embed/>
                  <p:pic>
                    <p:nvPicPr>
                      <p:cNvPr id="0" name=""/>
                      <p:cNvPicPr/>
                      <p:nvPr/>
                    </p:nvPicPr>
                    <p:blipFill>
                      <a:blip r:embed="rId4"/>
                      <a:stretch>
                        <a:fillRect/>
                      </a:stretch>
                    </p:blipFill>
                    <p:spPr>
                      <a:xfrm>
                        <a:off x="-7770" y="2780"/>
                        <a:ext cx="9151770" cy="5140720"/>
                      </a:xfrm>
                      <a:prstGeom prst="rect">
                        <a:avLst/>
                      </a:prstGeom>
                    </p:spPr>
                  </p:pic>
                </p:oleObj>
              </mc:Fallback>
            </mc:AlternateContent>
          </a:graphicData>
        </a:graphic>
      </p:graphicFrame>
    </p:spTree>
    <p:extLst>
      <p:ext uri="{BB962C8B-B14F-4D97-AF65-F5344CB8AC3E}">
        <p14:creationId xmlns:p14="http://schemas.microsoft.com/office/powerpoint/2010/main" val="9831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000" dirty="0">
                <a:solidFill>
                  <a:srgbClr val="000091"/>
                </a:solidFill>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tx1"/>
                </a:solidFill>
              </a:rPr>
              <a:t>Les candidats doivent d’abord se créer un compte Parcoursup</a:t>
            </a:r>
            <a:r>
              <a:rPr lang="fr-FR" sz="1200" dirty="0">
                <a:solidFill>
                  <a:schemeClr val="tx1"/>
                </a:solidFill>
              </a:rPr>
              <a:t>, en utilisant une adresse email valide et régulièrement utilisée et un mot de passe.</a:t>
            </a:r>
          </a:p>
          <a:p>
            <a:pPr algn="just"/>
            <a:r>
              <a:rPr lang="fr-FR" sz="1200" dirty="0">
                <a:solidFill>
                  <a:schemeClr val="tx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tx1"/>
                </a:solidFill>
              </a:rPr>
              <a:t>Une fois le compte créé, les lycéens se connectent pour commencer la création de leur dossier candidat. </a:t>
            </a:r>
          </a:p>
          <a:p>
            <a:pPr algn="just">
              <a:spcAft>
                <a:spcPts val="0"/>
              </a:spcAft>
            </a:pPr>
            <a:r>
              <a:rPr lang="fr-FR" sz="1200" b="1" dirty="0">
                <a:solidFill>
                  <a:schemeClr val="tx1"/>
                </a:solidFill>
              </a:rPr>
              <a:t>Vous aurez besoin de renseigner votre INE </a:t>
            </a:r>
            <a:r>
              <a:rPr lang="fr-FR" sz="1200" dirty="0">
                <a:solidFill>
                  <a:schemeClr val="tx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tx1"/>
                </a:solidFill>
              </a:rPr>
              <a:t>Pour les lycées français à l’étranger </a:t>
            </a:r>
            <a:r>
              <a:rPr lang="fr-FR" sz="1200" dirty="0">
                <a:solidFill>
                  <a:schemeClr val="tx1"/>
                </a:solidFill>
              </a:rPr>
              <a:t>: l’établissement fournit l’identifiant pour créer son dossier candidat. Cet </a:t>
            </a:r>
            <a:r>
              <a:rPr lang="fr-FR" sz="1200" b="1" u="sng" dirty="0">
                <a:solidFill>
                  <a:schemeClr val="tx1"/>
                </a:solidFill>
              </a:rPr>
              <a:t>identifiant</a:t>
            </a:r>
            <a:r>
              <a:rPr lang="fr-FR" sz="1200" dirty="0">
                <a:solidFill>
                  <a:schemeClr val="tx1"/>
                </a:solidFill>
              </a:rPr>
              <a:t> correspond au </a:t>
            </a:r>
            <a:r>
              <a:rPr lang="fr-FR" sz="1200" b="1" u="sng" dirty="0">
                <a:solidFill>
                  <a:schemeClr val="tx1"/>
                </a:solidFill>
              </a:rPr>
              <a:t>numéro cyclades </a:t>
            </a:r>
            <a:r>
              <a:rPr lang="fr-FR" sz="1200" dirty="0">
                <a:solidFill>
                  <a:schemeClr val="tx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26</a:t>
            </a:fld>
            <a:endParaRPr lang="fr-FR" dirty="0"/>
          </a:p>
        </p:txBody>
      </p:sp>
      <p:sp>
        <p:nvSpPr>
          <p:cNvPr id="7" name="Rectangle à coins arrondis 6"/>
          <p:cNvSpPr/>
          <p:nvPr/>
        </p:nvSpPr>
        <p:spPr>
          <a:xfrm>
            <a:off x="4815348" y="136193"/>
            <a:ext cx="36707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S’inscrire sur Parcoursup</a:t>
            </a:r>
          </a:p>
        </p:txBody>
      </p:sp>
      <p:sp>
        <p:nvSpPr>
          <p:cNvPr id="4" name="ZoneTexte 3"/>
          <p:cNvSpPr txBox="1"/>
          <p:nvPr/>
        </p:nvSpPr>
        <p:spPr>
          <a:xfrm>
            <a:off x="467540" y="3871452"/>
            <a:ext cx="8208915" cy="871008"/>
          </a:xfrm>
          <a:prstGeom prst="rect">
            <a:avLst/>
          </a:prstGeom>
          <a:solidFill>
            <a:srgbClr val="FF9575"/>
          </a:solidFill>
        </p:spPr>
        <p:txBody>
          <a:bodyPr wrap="square" rtlCol="0">
            <a:spAutoFit/>
          </a:bodyPr>
          <a:lstStyle/>
          <a:p>
            <a:r>
              <a:rPr lang="fr-FR" sz="1100" b="1" cap="small" dirty="0">
                <a:solidFill>
                  <a:srgbClr val="0000FF"/>
                </a:solidFill>
              </a:rPr>
              <a:t>[ Important ] </a:t>
            </a:r>
            <a:r>
              <a:rPr lang="fr-FR" sz="1100" dirty="0"/>
              <a:t>Renseignez un numéro de téléphone portable pour recevoir les alertes envoyées par la plateforme.</a:t>
            </a:r>
          </a:p>
          <a:p>
            <a:pPr marL="0" lvl="1" algn="just" defTabSz="457200">
              <a:lnSpc>
                <a:spcPct val="90000"/>
              </a:lnSpc>
              <a:buSzPct val="100000"/>
            </a:pPr>
            <a:endParaRPr lang="fr-FR" sz="1100" b="1" i="1" dirty="0">
              <a:solidFill>
                <a:srgbClr val="0000FF"/>
              </a:solidFill>
            </a:endParaRPr>
          </a:p>
          <a:p>
            <a:pPr marL="0" lvl="1">
              <a:lnSpc>
                <a:spcPct val="90000"/>
              </a:lnSpc>
              <a:buSzPct val="100000"/>
            </a:pPr>
            <a:r>
              <a:rPr lang="fr-FR" sz="1100" b="1" cap="small" dirty="0">
                <a:solidFill>
                  <a:srgbClr val="0000FF"/>
                </a:solidFill>
              </a:rPr>
              <a:t>[ Conseil aux parents ou tuteurs légaux ] </a:t>
            </a:r>
            <a:r>
              <a:rPr lang="fr-FR" sz="1100" dirty="0"/>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endParaRPr lang="fr-FR" dirty="0"/>
          </a:p>
        </p:txBody>
      </p:sp>
    </p:spTree>
    <p:extLst>
      <p:ext uri="{BB962C8B-B14F-4D97-AF65-F5344CB8AC3E}">
        <p14:creationId xmlns:p14="http://schemas.microsoft.com/office/powerpoint/2010/main" val="161447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000" dirty="0">
                <a:solidFill>
                  <a:srgbClr val="000091"/>
                </a:solidFill>
                <a:latin typeface="+mn-lt"/>
                <a:ea typeface="+mn-ea"/>
                <a:cs typeface="+mn-cs"/>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27</a:t>
            </a:fld>
            <a:endParaRPr lang="fr-FR" dirty="0">
              <a:solidFill>
                <a:schemeClr val="tx1"/>
              </a:solidFill>
            </a:endParaRPr>
          </a:p>
        </p:txBody>
      </p:sp>
      <p:sp>
        <p:nvSpPr>
          <p:cNvPr id="7" name="Rectangle à coins arrondis 6"/>
          <p:cNvSpPr/>
          <p:nvPr/>
        </p:nvSpPr>
        <p:spPr>
          <a:xfrm>
            <a:off x="3908323" y="84866"/>
            <a:ext cx="478512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Formuler ses vœux</a:t>
            </a:r>
          </a:p>
          <a:p>
            <a:pPr algn="ctr"/>
            <a:r>
              <a:rPr lang="fr-FR" sz="1400" b="1" kern="0" dirty="0">
                <a:solidFill>
                  <a:srgbClr val="000091"/>
                </a:solidFill>
                <a:latin typeface="Arial"/>
              </a:rPr>
              <a:t>entre le 19 janvier et le 12 mars 2026 inclus</a:t>
            </a:r>
          </a:p>
        </p:txBody>
      </p:sp>
      <p:sp>
        <p:nvSpPr>
          <p:cNvPr id="4" name="Rectangle à coins arrondis 3"/>
          <p:cNvSpPr/>
          <p:nvPr/>
        </p:nvSpPr>
        <p:spPr>
          <a:xfrm>
            <a:off x="948529" y="4075042"/>
            <a:ext cx="7188306" cy="493313"/>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91"/>
                </a:solidFill>
              </a:rPr>
              <a:t>Conseil :</a:t>
            </a:r>
            <a:r>
              <a:rPr lang="fr-FR" sz="1400" kern="0" dirty="0">
                <a:solidFill>
                  <a:srgbClr val="000091"/>
                </a:solidFill>
              </a:rPr>
              <a:t> diversifiez vos vœux et </a:t>
            </a:r>
            <a:r>
              <a:rPr lang="fr-FR" sz="1400" u="sng" kern="0" dirty="0">
                <a:solidFill>
                  <a:srgbClr val="000091"/>
                </a:solidFill>
              </a:rPr>
              <a:t>évitez impérativement </a:t>
            </a:r>
            <a:r>
              <a:rPr lang="fr-FR" sz="1400" kern="0" dirty="0">
                <a:solidFill>
                  <a:srgbClr val="000091"/>
                </a:solidFill>
              </a:rPr>
              <a:t>de n’en formuler qu’un seul </a:t>
            </a:r>
            <a:endParaRPr lang="fr-FR" sz="1400" dirty="0">
              <a:solidFill>
                <a:srgbClr val="000091"/>
              </a:solidFill>
            </a:endParaRPr>
          </a:p>
        </p:txBody>
      </p:sp>
    </p:spTree>
    <p:extLst>
      <p:ext uri="{BB962C8B-B14F-4D97-AF65-F5344CB8AC3E}">
        <p14:creationId xmlns:p14="http://schemas.microsoft.com/office/powerpoint/2010/main" val="248353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316" y="997863"/>
            <a:ext cx="822674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538316" y="1431720"/>
            <a:ext cx="8119543" cy="3435886"/>
          </a:xfrm>
        </p:spPr>
        <p:txBody>
          <a:bodyPr/>
          <a:lstStyle/>
          <a:p>
            <a:pPr marL="285750" lvl="1" indent="-285750" algn="just" defTabSz="457200">
              <a:lnSpc>
                <a:spcPct val="110000"/>
              </a:lnSpc>
              <a:spcBef>
                <a:spcPct val="20000"/>
              </a:spcBef>
              <a:spcAft>
                <a:spcPts val="0"/>
              </a:spcAft>
              <a:buClr>
                <a:srgbClr val="FF0000"/>
              </a:buClr>
              <a:buFont typeface="Wingdings" panose="05000000000000000000" pitchFamily="2" charset="2"/>
              <a:buChar char="Ø"/>
              <a:defRPr/>
            </a:pPr>
            <a:r>
              <a:rPr lang="fr-FR" sz="1400" b="1" dirty="0">
                <a:solidFill>
                  <a:schemeClr val="bg1"/>
                </a:solidFill>
                <a:highlight>
                  <a:srgbClr val="0000FF"/>
                </a:highlight>
              </a:rPr>
              <a:t>Un vœu multiple est un regroupement de plusieurs formations similaires</a:t>
            </a:r>
            <a:r>
              <a:rPr lang="fr-FR" sz="1400" dirty="0">
                <a:solidFill>
                  <a:schemeClr val="tx1"/>
                </a:solidFill>
              </a:rPr>
              <a:t> </a:t>
            </a:r>
          </a:p>
          <a:p>
            <a:pPr marL="0" lvl="1" indent="0" algn="just" defTabSz="457200">
              <a:lnSpc>
                <a:spcPct val="110000"/>
              </a:lnSpc>
              <a:spcBef>
                <a:spcPct val="20000"/>
              </a:spcBef>
              <a:spcAft>
                <a:spcPts val="0"/>
              </a:spcAft>
              <a:buClr>
                <a:srgbClr val="FF0000"/>
              </a:buClr>
              <a:buNone/>
              <a:defRPr/>
            </a:pPr>
            <a:r>
              <a:rPr lang="fr-FR" sz="1400" dirty="0">
                <a:solidFill>
                  <a:schemeClr val="tx1"/>
                </a:solidFill>
              </a:rPr>
              <a:t>(</a:t>
            </a:r>
            <a:r>
              <a:rPr lang="fr-FR" sz="14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Un vœu multiple compte pour un vœu</a:t>
            </a:r>
            <a:r>
              <a:rPr lang="fr-FR" sz="14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14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Chaque vœu multiple est composé de sous-vœux qui correspondent chacun à un établissement différent.</a:t>
            </a:r>
            <a:r>
              <a:rPr lang="fr-FR" sz="14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400" b="1" dirty="0">
                <a:solidFill>
                  <a:schemeClr val="bg1"/>
                </a:solidFill>
                <a:highlight>
                  <a:srgbClr val="0000FF"/>
                </a:highlight>
              </a:rPr>
              <a:t>&gt; Sauf exception (PASS Ile-de-France), il n’y a pas de vœu multiple pour les licences </a:t>
            </a:r>
            <a:endParaRPr lang="fr-FR" sz="1400" dirty="0">
              <a:solidFill>
                <a:srgbClr val="3D566E"/>
              </a:solidFill>
            </a:endParaRPr>
          </a:p>
        </p:txBody>
      </p:sp>
      <p:sp>
        <p:nvSpPr>
          <p:cNvPr id="6" name="Espace réservé du numéro de diapositive 5"/>
          <p:cNvSpPr>
            <a:spLocks noGrp="1"/>
          </p:cNvSpPr>
          <p:nvPr>
            <p:ph type="sldNum" sz="quarter" idx="12"/>
          </p:nvPr>
        </p:nvSpPr>
        <p:spPr>
          <a:xfrm>
            <a:off x="7595056" y="4783500"/>
            <a:ext cx="1170000" cy="360000"/>
          </a:xfrm>
        </p:spPr>
        <p:txBody>
          <a:bodyPr/>
          <a:lstStyle/>
          <a:p>
            <a:fld id="{733122C9-A0B9-462F-8757-0847AD287B63}" type="slidenum">
              <a:rPr lang="fr-FR" smtClean="0">
                <a:solidFill>
                  <a:schemeClr val="tx1"/>
                </a:solidFill>
              </a:rPr>
              <a:pPr/>
              <a:t>28</a:t>
            </a:fld>
            <a:endParaRPr lang="fr-FR" dirty="0">
              <a:solidFill>
                <a:schemeClr val="tx1"/>
              </a:solidFill>
            </a:endParaRPr>
          </a:p>
        </p:txBody>
      </p:sp>
      <p:sp>
        <p:nvSpPr>
          <p:cNvPr id="8" name="Rectangle à coins arrondis 7"/>
          <p:cNvSpPr/>
          <p:nvPr/>
        </p:nvSpPr>
        <p:spPr>
          <a:xfrm>
            <a:off x="4004187" y="86105"/>
            <a:ext cx="476086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716824" y="3986212"/>
            <a:ext cx="7463232" cy="58036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dirty="0">
                <a:solidFill>
                  <a:srgbClr val="000091"/>
                </a:solidFill>
              </a:rPr>
              <a:t>À noter </a:t>
            </a:r>
            <a:r>
              <a:rPr lang="fr-FR" sz="1400" kern="0" dirty="0">
                <a:solidFill>
                  <a:srgbClr val="000091"/>
                </a:solidFill>
              </a:rPr>
              <a:t>: 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49" y="900001"/>
            <a:ext cx="8269649"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514350" y="1285131"/>
            <a:ext cx="8161170" cy="3507894"/>
          </a:xfrm>
        </p:spPr>
        <p:txBody>
          <a:bodyPr/>
          <a:lstStyle/>
          <a:p>
            <a:r>
              <a:rPr lang="fr-FR" sz="1600" b="1" dirty="0"/>
              <a:t>Les formations dont </a:t>
            </a:r>
            <a:r>
              <a:rPr lang="fr-FR" sz="1600" b="1" u="sng" dirty="0"/>
              <a:t>le nombre de sous-vœux est limité à 10 par vœu multiple dans la limite de 20 sous-vœux au total</a:t>
            </a:r>
            <a:r>
              <a:rPr lang="fr-FR" sz="1600" b="1" dirty="0"/>
              <a:t> :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BTS et les BUT</a:t>
            </a:r>
            <a:r>
              <a:rPr lang="fr-FR" sz="1400" dirty="0">
                <a:solidFill>
                  <a:schemeClr val="tx1"/>
                </a:solidFill>
              </a:rPr>
              <a:t> regroupés par </a:t>
            </a:r>
            <a:r>
              <a:rPr lang="fr-FR" sz="1400" b="1" dirty="0">
                <a:solidFill>
                  <a:schemeClr val="tx1"/>
                </a:solidFill>
              </a:rPr>
              <a:t>spécialité à 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DN MADE</a:t>
            </a:r>
            <a:r>
              <a:rPr lang="fr-FR" sz="1400" dirty="0">
                <a:solidFill>
                  <a:schemeClr val="tx1"/>
                </a:solidFill>
              </a:rPr>
              <a:t> regroupés par </a:t>
            </a:r>
            <a:r>
              <a:rPr lang="fr-FR" sz="1400" b="1" dirty="0">
                <a:solidFill>
                  <a:schemeClr val="tx1"/>
                </a:solidFill>
              </a:rPr>
              <a:t>mention à 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DCG</a:t>
            </a:r>
            <a:r>
              <a:rPr lang="fr-FR" sz="1400" dirty="0">
                <a:solidFill>
                  <a:schemeClr val="tx1"/>
                </a:solidFill>
              </a:rPr>
              <a:t> (diplôme de comptabilité et de gestion) regroupés à </a:t>
            </a:r>
            <a:r>
              <a:rPr lang="fr-FR" sz="1400" b="1" dirty="0">
                <a:solidFill>
                  <a:schemeClr val="tx1"/>
                </a:solidFill>
              </a:rPr>
              <a:t>l’échelle nationale </a:t>
            </a:r>
          </a:p>
          <a:p>
            <a:pPr marL="285750" indent="-285750">
              <a:lnSpc>
                <a:spcPct val="150000"/>
              </a:lnSpc>
              <a:buClr>
                <a:srgbClr val="000091"/>
              </a:buClr>
              <a:buFont typeface="Wingdings" panose="05000000000000000000" pitchFamily="2" charset="2"/>
              <a:buChar char="§"/>
            </a:pPr>
            <a:r>
              <a:rPr lang="fr-FR" sz="1400" b="1" dirty="0">
                <a:solidFill>
                  <a:schemeClr val="bg1"/>
                </a:solidFill>
                <a:highlight>
                  <a:srgbClr val="0000FF"/>
                </a:highlight>
              </a:rPr>
              <a:t>Les classes prépas</a:t>
            </a:r>
            <a:r>
              <a:rPr lang="fr-FR" sz="1400" b="1" dirty="0"/>
              <a:t> </a:t>
            </a:r>
            <a:r>
              <a:rPr lang="fr-FR" sz="1400" dirty="0">
                <a:solidFill>
                  <a:schemeClr val="tx1"/>
                </a:solidFill>
              </a:rPr>
              <a:t>regroupées </a:t>
            </a:r>
            <a:r>
              <a:rPr lang="fr-FR" sz="1400" b="1" dirty="0">
                <a:solidFill>
                  <a:schemeClr val="tx1"/>
                </a:solidFill>
              </a:rPr>
              <a:t>par voie à l’échelle nationale </a:t>
            </a:r>
            <a:r>
              <a:rPr lang="fr-FR" sz="1400" b="1" u="sng" dirty="0">
                <a:solidFill>
                  <a:schemeClr val="tx1"/>
                </a:solidFill>
              </a:rPr>
              <a:t>(spécificité de l’internat)</a:t>
            </a:r>
          </a:p>
          <a:p>
            <a:pPr marL="285750" indent="-285750">
              <a:spcAft>
                <a:spcPts val="0"/>
              </a:spcAft>
              <a:buClr>
                <a:srgbClr val="000091"/>
              </a:buClr>
              <a:buFont typeface="Wingdings" panose="05000000000000000000" pitchFamily="2" charset="2"/>
              <a:buChar char="§"/>
            </a:pPr>
            <a:r>
              <a:rPr lang="fr-FR" sz="1400" b="1" dirty="0">
                <a:solidFill>
                  <a:schemeClr val="bg1"/>
                </a:solidFill>
                <a:highlight>
                  <a:srgbClr val="0000FF"/>
                </a:highlight>
              </a:rPr>
              <a:t>Les EFTS</a:t>
            </a:r>
            <a:r>
              <a:rPr lang="fr-FR" sz="1400" b="1" dirty="0"/>
              <a:t> </a:t>
            </a:r>
            <a:r>
              <a:rPr lang="fr-FR" sz="1400" dirty="0">
                <a:solidFill>
                  <a:schemeClr val="tx1"/>
                </a:solidFill>
              </a:rPr>
              <a:t>(Établissement de Formation en Travail Social) regroupés par </a:t>
            </a:r>
            <a:r>
              <a:rPr lang="fr-FR" sz="1400" b="1" dirty="0">
                <a:solidFill>
                  <a:schemeClr val="tx1"/>
                </a:solidFill>
              </a:rPr>
              <a:t>diplôme d’État à l’échelle nationale </a:t>
            </a:r>
          </a:p>
          <a:p>
            <a:pPr marL="285750" indent="-285750">
              <a:spcAft>
                <a:spcPts val="0"/>
              </a:spcAft>
              <a:buClr>
                <a:srgbClr val="000091"/>
              </a:buClr>
              <a:buFont typeface="Wingdings" panose="05000000000000000000" pitchFamily="2" charset="2"/>
              <a:buChar char="§"/>
            </a:pPr>
            <a:r>
              <a:rPr lang="fr-FR" sz="1400" b="1" dirty="0">
                <a:solidFill>
                  <a:schemeClr val="bg1"/>
                </a:solidFill>
                <a:highlight>
                  <a:srgbClr val="0000FF"/>
                </a:highlight>
              </a:rPr>
              <a:t>Les DNA</a:t>
            </a:r>
            <a:r>
              <a:rPr lang="fr-FR" sz="1400" dirty="0">
                <a:solidFill>
                  <a:schemeClr val="tx1"/>
                </a:solidFill>
              </a:rPr>
              <a:t>  (diplôme national d’art) proposés par les écoles d’art du ministère de la culture regroupés par </a:t>
            </a:r>
            <a:r>
              <a:rPr lang="fr-FR" sz="14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29</a:t>
            </a:fld>
            <a:endParaRPr lang="fr-FR" dirty="0">
              <a:solidFill>
                <a:schemeClr val="tx1"/>
              </a:solidFill>
            </a:endParaRPr>
          </a:p>
        </p:txBody>
      </p:sp>
      <p:sp>
        <p:nvSpPr>
          <p:cNvPr id="5" name="Rectangle à coins arrondis 4">
            <a:extLst>
              <a:ext uri="{FF2B5EF4-FFF2-40B4-BE49-F238E27FC236}">
                <a16:creationId xmlns:a16="http://schemas.microsoft.com/office/drawing/2014/main" id="{53BE7164-26CC-47DA-BC3D-1901933A1DAD}"/>
              </a:ext>
            </a:extLst>
          </p:cNvPr>
          <p:cNvSpPr/>
          <p:nvPr/>
        </p:nvSpPr>
        <p:spPr>
          <a:xfrm>
            <a:off x="4195917" y="86105"/>
            <a:ext cx="456914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2/4</a:t>
            </a:r>
          </a:p>
        </p:txBody>
      </p:sp>
    </p:spTree>
    <p:extLst>
      <p:ext uri="{BB962C8B-B14F-4D97-AF65-F5344CB8AC3E}">
        <p14:creationId xmlns:p14="http://schemas.microsoft.com/office/powerpoint/2010/main" val="170299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a:t>
            </a:r>
            <a:r>
              <a:rPr lang="fr-FR" sz="1400" dirty="0">
                <a:solidFill>
                  <a:schemeClr val="tx1"/>
                </a:solidFill>
              </a:rPr>
              <a:t>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tx1"/>
                </a:solidFill>
              </a:rPr>
              <a:t> : </a:t>
            </a:r>
            <a:r>
              <a:rPr lang="fr-FR" sz="1400" b="1" dirty="0">
                <a:solidFill>
                  <a:schemeClr val="tx1"/>
                </a:solidFill>
              </a:rPr>
              <a:t>25 000 formations </a:t>
            </a:r>
            <a:r>
              <a:rPr lang="fr-FR" sz="1400" dirty="0">
                <a:solidFill>
                  <a:schemeClr val="tx1"/>
                </a:solidFill>
              </a:rPr>
              <a:t>proposant principalement des diplômes nationaux ou d’établissement validés par l’État, </a:t>
            </a:r>
            <a:r>
              <a:rPr lang="fr-FR" sz="1400" b="1" dirty="0">
                <a:solidFill>
                  <a:schemeClr val="tx1"/>
                </a:solidFill>
              </a:rPr>
              <a:t>sous statut étudiant et en apprentissage</a:t>
            </a:r>
            <a:endParaRPr lang="fr-FR" sz="1400" dirty="0">
              <a:solidFill>
                <a:schemeClr val="tx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a:t>
            </a:r>
            <a:r>
              <a:rPr lang="fr-FR" sz="1400" dirty="0">
                <a:solidFill>
                  <a:schemeClr val="tx1"/>
                </a:solidFill>
              </a:rPr>
              <a:t>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4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tx1"/>
                </a:solidFill>
              </a:rPr>
              <a:t>Vous </a:t>
            </a:r>
            <a:r>
              <a:rPr lang="fr-FR" sz="1400" b="1" dirty="0">
                <a:solidFill>
                  <a:schemeClr val="tx1"/>
                </a:solidFill>
              </a:rPr>
              <a:t>n’êtes pas seuls pour réfléchir et faire vos choix : </a:t>
            </a:r>
            <a:r>
              <a:rPr lang="fr-FR" sz="1400" dirty="0">
                <a:solidFill>
                  <a:schemeClr val="tx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tx1"/>
                </a:solidFill>
              </a:rPr>
              <a:t>Des </a:t>
            </a:r>
            <a:r>
              <a:rPr lang="fr-FR" sz="1400" b="1" dirty="0">
                <a:solidFill>
                  <a:schemeClr val="tx1"/>
                </a:solidFill>
              </a:rPr>
              <a:t>conseils et des outils pour comprendre </a:t>
            </a:r>
            <a:r>
              <a:rPr lang="fr-FR" sz="1400" dirty="0">
                <a:solidFill>
                  <a:schemeClr val="tx1"/>
                </a:solidFill>
              </a:rPr>
              <a:t>: des quiz, vidéos, un comparateur des formations, un simulateur pour évaluer ses possibilités d’admission, un site d’entrainement à la phase d’admission </a:t>
            </a:r>
            <a:endParaRPr lang="fr-FR" sz="14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3</a:t>
            </a:fld>
            <a:endParaRPr lang="fr-FR" dirty="0">
              <a:solidFill>
                <a:schemeClr val="tx1"/>
              </a:solidFill>
            </a:endParaRPr>
          </a:p>
        </p:txBody>
      </p:sp>
      <p:sp>
        <p:nvSpPr>
          <p:cNvPr id="5" name="ZoneTexte 4">
            <a:extLst>
              <a:ext uri="{FF2B5EF4-FFF2-40B4-BE49-F238E27FC236}">
                <a16:creationId xmlns:a16="http://schemas.microsoft.com/office/drawing/2014/main" id="{1CCF71B5-4A26-4847-81CC-0FDE99ECF471}"/>
              </a:ext>
            </a:extLst>
          </p:cNvPr>
          <p:cNvSpPr txBox="1"/>
          <p:nvPr/>
        </p:nvSpPr>
        <p:spPr>
          <a:xfrm>
            <a:off x="745851" y="3947747"/>
            <a:ext cx="7742178" cy="707886"/>
          </a:xfrm>
          <a:prstGeom prst="rect">
            <a:avLst/>
          </a:prstGeom>
          <a:solidFill>
            <a:srgbClr val="FF9575"/>
          </a:solidFill>
        </p:spPr>
        <p:txBody>
          <a:bodyPr wrap="square" rtlCol="0">
            <a:spAutoFit/>
          </a:bodyPr>
          <a:lstStyle/>
          <a:p>
            <a:r>
              <a:rPr lang="fr-FR" sz="1600" b="1" cap="small" dirty="0">
                <a:solidFill>
                  <a:schemeClr val="tx2"/>
                </a:solidFill>
              </a:rPr>
              <a:t>[ Important ] </a:t>
            </a:r>
            <a:r>
              <a:rPr lang="fr-FR" sz="1200" dirty="0">
                <a:solidFill>
                  <a:schemeClr val="tx2"/>
                </a:solidFill>
              </a:rPr>
              <a:t>Parcoursup ne fait jamais l’analyse des candidatures : ce sont les enseignants des formations du supérieur qui définissent les critères, examinent votre dossier, font des propositions auxquelles vous répondez</a:t>
            </a:r>
          </a:p>
        </p:txBody>
      </p:sp>
      <p:sp>
        <p:nvSpPr>
          <p:cNvPr id="8" name="Rectangle à coins arrondis 7"/>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engagements au service des usagers</a:t>
            </a:r>
          </a:p>
        </p:txBody>
      </p:sp>
    </p:spTree>
    <p:extLst>
      <p:ext uri="{BB962C8B-B14F-4D97-AF65-F5344CB8AC3E}">
        <p14:creationId xmlns:p14="http://schemas.microsoft.com/office/powerpoint/2010/main" val="2542471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600" b="1" dirty="0">
                <a:latin typeface="Arial"/>
                <a:cs typeface="Arial"/>
              </a:rPr>
              <a:t>Les formations dont </a:t>
            </a:r>
            <a:r>
              <a:rPr lang="fr-FR" sz="1600" b="1" u="sng" dirty="0">
                <a:latin typeface="Arial"/>
                <a:cs typeface="Arial"/>
              </a:rPr>
              <a:t>le nombre de sous-vœux n’est pas limité</a:t>
            </a:r>
            <a:r>
              <a:rPr lang="fr-FR" sz="1600" b="1" dirty="0">
                <a:latin typeface="Arial"/>
                <a:cs typeface="Arial"/>
              </a:rPr>
              <a:t> : </a:t>
            </a:r>
            <a:br>
              <a:rPr lang="fr-FR" sz="1600" b="1" dirty="0">
                <a:latin typeface="Arial"/>
                <a:cs typeface="Arial"/>
              </a:rPr>
            </a:br>
            <a:endParaRPr lang="fr-FR" sz="400" b="1" dirty="0">
              <a:latin typeface="Arial"/>
              <a:cs typeface="Arial"/>
            </a:endParaRP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IFSI</a:t>
            </a:r>
            <a:r>
              <a:rPr lang="fr-FR" sz="1400" b="1" dirty="0"/>
              <a:t> </a:t>
            </a:r>
            <a:r>
              <a:rPr lang="fr-FR" sz="1400" dirty="0">
                <a:solidFill>
                  <a:schemeClr val="tx1"/>
                </a:solidFill>
              </a:rPr>
              <a:t>(Instituts de Formation en Soins Infirmiers) et</a:t>
            </a:r>
            <a:r>
              <a:rPr lang="fr-FR" sz="1400" dirty="0"/>
              <a:t> </a:t>
            </a:r>
            <a:r>
              <a:rPr lang="fr-FR" sz="1400" b="1" dirty="0">
                <a:solidFill>
                  <a:schemeClr val="bg1"/>
                </a:solidFill>
                <a:highlight>
                  <a:srgbClr val="0000FF"/>
                </a:highlight>
              </a:rPr>
              <a:t>les instituts d'orthophonie, orthoptie et audioprothèse</a:t>
            </a:r>
            <a:r>
              <a:rPr lang="fr-FR" sz="1400" b="1" dirty="0"/>
              <a:t> </a:t>
            </a:r>
            <a:r>
              <a:rPr lang="fr-FR" sz="1400" dirty="0">
                <a:solidFill>
                  <a:schemeClr val="tx1"/>
                </a:solidFill>
              </a:rPr>
              <a:t>regroupés à </a:t>
            </a:r>
            <a:r>
              <a:rPr lang="fr-FR" sz="1400" b="1" dirty="0">
                <a:solidFill>
                  <a:schemeClr val="tx1"/>
                </a:solidFill>
              </a:rPr>
              <a:t>l’échelle territoriale</a:t>
            </a:r>
            <a:r>
              <a:rPr lang="fr-FR" sz="1400" dirty="0">
                <a:solidFill>
                  <a:schemeClr val="tx1"/>
                </a:solidFill>
              </a:rPr>
              <a:t>. </a:t>
            </a:r>
          </a:p>
          <a:p>
            <a:pPr marL="179388" lvl="0" algn="just">
              <a:buClr>
                <a:srgbClr val="000091"/>
              </a:buClr>
            </a:pPr>
            <a:r>
              <a:rPr lang="fr-FR" sz="1400" b="1" i="1" dirty="0">
                <a:solidFill>
                  <a:schemeClr val="tx1"/>
                </a:solidFill>
              </a:rPr>
              <a:t>Rappel</a:t>
            </a:r>
            <a:r>
              <a:rPr lang="fr-FR" sz="1400" i="1" dirty="0">
                <a:solidFill>
                  <a:schemeClr val="tx1"/>
                </a:solidFill>
              </a:rPr>
              <a:t> </a:t>
            </a:r>
            <a:r>
              <a:rPr lang="fr-FR" sz="1400" b="1" i="1" dirty="0">
                <a:solidFill>
                  <a:schemeClr val="tx1"/>
                </a:solidFill>
              </a:rPr>
              <a:t>: limitation à 5 vœux multiples maximum par filière </a:t>
            </a:r>
          </a:p>
          <a:p>
            <a:pPr marL="350838" lvl="0" indent="-171450" algn="just">
              <a:buClr>
                <a:srgbClr val="000091"/>
              </a:buClr>
              <a:buFont typeface="Wingdings" panose="05000000000000000000" pitchFamily="2" charset="2"/>
              <a:buChar char="§"/>
            </a:pPr>
            <a:endParaRPr lang="fr-FR" sz="1400" b="1" i="1" dirty="0">
              <a:solidFill>
                <a:schemeClr val="tx1"/>
              </a:solidFill>
            </a:endParaRP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écoles d'ingénieurs et de commerce/management</a:t>
            </a:r>
            <a:r>
              <a:rPr lang="fr-FR" sz="1400" b="1" dirty="0"/>
              <a:t> </a:t>
            </a:r>
            <a:r>
              <a:rPr lang="fr-FR" sz="1400" dirty="0">
                <a:solidFill>
                  <a:schemeClr val="tx1"/>
                </a:solidFill>
              </a:rPr>
              <a:t>regroupées </a:t>
            </a:r>
            <a:r>
              <a:rPr lang="fr-FR" sz="1400" b="1" dirty="0">
                <a:solidFill>
                  <a:schemeClr val="tx1"/>
                </a:solidFill>
              </a:rPr>
              <a:t>en réseau </a:t>
            </a:r>
            <a:r>
              <a:rPr lang="fr-FR" sz="1400" dirty="0">
                <a:solidFill>
                  <a:schemeClr val="tx1"/>
                </a:solidFill>
              </a:rPr>
              <a:t>et qui </a:t>
            </a:r>
            <a:r>
              <a:rPr lang="fr-FR" sz="1400" b="1" dirty="0">
                <a:solidFill>
                  <a:schemeClr val="tx1"/>
                </a:solidFill>
              </a:rPr>
              <a:t>recrutent sur concours commun </a:t>
            </a: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 réseau des Sciences Po / IEP</a:t>
            </a:r>
            <a:r>
              <a:rPr lang="fr-FR" sz="1400" b="1" dirty="0"/>
              <a:t> </a:t>
            </a:r>
            <a:r>
              <a:rPr lang="fr-FR" sz="1400" dirty="0">
                <a:solidFill>
                  <a:schemeClr val="tx1"/>
                </a:solidFill>
              </a:rPr>
              <a:t>(Aix, Lille, Lyon, Rennes, Saint-Germain-en-Laye, Strasbourg et Toulouse) et </a:t>
            </a:r>
            <a:r>
              <a:rPr lang="fr-FR" sz="1400" b="1" dirty="0">
                <a:solidFill>
                  <a:schemeClr val="bg1"/>
                </a:solidFill>
                <a:highlight>
                  <a:srgbClr val="0000FF"/>
                </a:highlight>
              </a:rPr>
              <a:t>Sciences Po / IEP Paris</a:t>
            </a:r>
            <a:r>
              <a:rPr lang="fr-FR" sz="1400" b="1" dirty="0"/>
              <a:t> </a:t>
            </a:r>
          </a:p>
          <a:p>
            <a:pPr marL="285750" lvl="0" indent="-285750" algn="just">
              <a:buClr>
                <a:srgbClr val="000091"/>
              </a:buClr>
              <a:buFont typeface="Wingdings" panose="05000000000000000000" pitchFamily="2" charset="2"/>
              <a:buChar char="§"/>
            </a:pPr>
            <a:r>
              <a:rPr lang="fr-FR" sz="1400" b="1" dirty="0">
                <a:solidFill>
                  <a:schemeClr val="bg1"/>
                </a:solidFill>
                <a:highlight>
                  <a:srgbClr val="0000FF"/>
                </a:highlight>
              </a:rPr>
              <a:t>Les parcours spécifiques "accès santé" (PASS) en Ile-de-France</a:t>
            </a:r>
            <a:r>
              <a:rPr lang="fr-FR" sz="1400" b="1" dirty="0"/>
              <a:t> </a:t>
            </a:r>
            <a:r>
              <a:rPr lang="fr-FR" sz="1400" dirty="0">
                <a:solidFill>
                  <a:schemeClr val="tx1"/>
                </a:solidFill>
              </a:rPr>
              <a:t>regroupés à l’échelle régionale </a:t>
            </a: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Le concours commun des écoles nationales vétérinaires</a:t>
            </a:r>
            <a:r>
              <a:rPr lang="fr-FR" sz="1400" b="1" dirty="0"/>
              <a:t>  </a:t>
            </a:r>
            <a:r>
              <a:rPr lang="fr-FR" sz="1600" b="1" dirty="0"/>
              <a:t>  </a:t>
            </a:r>
            <a:endParaRPr lang="fr-FR" sz="16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30</a:t>
            </a:fld>
            <a:endParaRPr lang="fr-FR" dirty="0">
              <a:solidFill>
                <a:schemeClr val="tx1"/>
              </a:solidFill>
            </a:endParaRPr>
          </a:p>
        </p:txBody>
      </p:sp>
      <p:sp>
        <p:nvSpPr>
          <p:cNvPr id="5" name="Rectangle à coins arrondis 4">
            <a:extLst>
              <a:ext uri="{FF2B5EF4-FFF2-40B4-BE49-F238E27FC236}">
                <a16:creationId xmlns:a16="http://schemas.microsoft.com/office/drawing/2014/main" id="{62A84160-F316-4BAA-B184-32E0213F0652}"/>
              </a:ext>
            </a:extLst>
          </p:cNvPr>
          <p:cNvSpPr/>
          <p:nvPr/>
        </p:nvSpPr>
        <p:spPr>
          <a:xfrm>
            <a:off x="4203291" y="86105"/>
            <a:ext cx="456176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3/4</a:t>
            </a:r>
          </a:p>
        </p:txBody>
      </p:sp>
    </p:spTree>
    <p:extLst>
      <p:ext uri="{BB962C8B-B14F-4D97-AF65-F5344CB8AC3E}">
        <p14:creationId xmlns:p14="http://schemas.microsoft.com/office/powerpoint/2010/main" val="200735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68" y="900000"/>
            <a:ext cx="8313331"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31</a:t>
            </a:fld>
            <a:endParaRPr lang="fr-FR" dirty="0">
              <a:solidFill>
                <a:schemeClr val="tx1"/>
              </a:solidFill>
            </a:endParaRPr>
          </a:p>
        </p:txBody>
      </p:sp>
      <p:sp>
        <p:nvSpPr>
          <p:cNvPr id="8" name="Espace réservé du contenu 7"/>
          <p:cNvSpPr>
            <a:spLocks noGrp="1"/>
          </p:cNvSpPr>
          <p:nvPr>
            <p:ph sz="quarter" idx="4294967295"/>
          </p:nvPr>
        </p:nvSpPr>
        <p:spPr>
          <a:xfrm>
            <a:off x="470668" y="1372554"/>
            <a:ext cx="8294388" cy="2646313"/>
          </a:xfrm>
        </p:spPr>
        <p:txBody>
          <a:bodyPr/>
          <a:lstStyle/>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470668" y="3934105"/>
            <a:ext cx="7486842" cy="557316"/>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rgbClr val="000091"/>
                </a:solidFill>
              </a:rPr>
              <a:t>À noter </a:t>
            </a:r>
            <a:r>
              <a:rPr lang="fr-FR" sz="1600" kern="0" dirty="0">
                <a:solidFill>
                  <a:srgbClr val="000091"/>
                </a:solidFill>
              </a:rPr>
              <a:t>: rassurez-vous, dans votre dossier Parcoursup, un compteur de vœux permet de suivre les vœux multiples et sous-vœux formulés.</a:t>
            </a:r>
          </a:p>
        </p:txBody>
      </p:sp>
      <p:sp>
        <p:nvSpPr>
          <p:cNvPr id="7" name="Rectangle à coins arrondis 6">
            <a:extLst>
              <a:ext uri="{FF2B5EF4-FFF2-40B4-BE49-F238E27FC236}">
                <a16:creationId xmlns:a16="http://schemas.microsoft.com/office/drawing/2014/main" id="{37CFD31C-2D2F-4A9E-AE51-A7C8C2E44E78}"/>
              </a:ext>
            </a:extLst>
          </p:cNvPr>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4/4</a:t>
            </a:r>
          </a:p>
        </p:txBody>
      </p:sp>
    </p:spTree>
    <p:extLst>
      <p:ext uri="{BB962C8B-B14F-4D97-AF65-F5344CB8AC3E}">
        <p14:creationId xmlns:p14="http://schemas.microsoft.com/office/powerpoint/2010/main" val="194300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003986"/>
            <a:ext cx="8299120"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etc.)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LPE,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32</a:t>
            </a:fld>
            <a:endParaRPr lang="fr-FR" dirty="0">
              <a:solidFill>
                <a:schemeClr val="tx1"/>
              </a:solidFill>
            </a:endParaRPr>
          </a:p>
        </p:txBody>
      </p:sp>
      <p:sp>
        <p:nvSpPr>
          <p:cNvPr id="8" name="Rectangle à coins arrondis 7"/>
          <p:cNvSpPr/>
          <p:nvPr/>
        </p:nvSpPr>
        <p:spPr>
          <a:xfrm>
            <a:off x="415924" y="3778936"/>
            <a:ext cx="8152889" cy="589807"/>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rgbClr val="000091"/>
                </a:solidFill>
              </a:rPr>
              <a:t>Point d’attention</a:t>
            </a:r>
            <a:r>
              <a:rPr lang="fr-FR" sz="1300" b="1" kern="0" dirty="0">
                <a:solidFill>
                  <a:srgbClr val="000091"/>
                </a:solidFill>
              </a:rPr>
              <a:t> </a:t>
            </a:r>
            <a:r>
              <a:rPr lang="fr-FR" sz="1300" kern="0" dirty="0">
                <a:solidFill>
                  <a:srgbClr val="00009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
        <p:nvSpPr>
          <p:cNvPr id="9" name="Rectangle à coins arrondis 6">
            <a:extLst>
              <a:ext uri="{FF2B5EF4-FFF2-40B4-BE49-F238E27FC236}">
                <a16:creationId xmlns:a16="http://schemas.microsoft.com/office/drawing/2014/main" id="{5F489E9A-36B8-424A-9894-FF3A1C924BE4}"/>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1/2</a:t>
            </a:r>
          </a:p>
        </p:txBody>
      </p:sp>
    </p:spTree>
    <p:extLst>
      <p:ext uri="{BB962C8B-B14F-4D97-AF65-F5344CB8AC3E}">
        <p14:creationId xmlns:p14="http://schemas.microsoft.com/office/powerpoint/2010/main" val="32765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3550" y="1033827"/>
            <a:ext cx="8302786" cy="3552028"/>
          </a:xfrm>
        </p:spPr>
        <p:txBody>
          <a:bodyPr/>
          <a:lstStyle/>
          <a:p>
            <a:r>
              <a:rPr lang="fr-FR" sz="1800" b="1" dirty="0"/>
              <a:t>Secteur géographique : </a:t>
            </a:r>
          </a:p>
          <a:p>
            <a:r>
              <a:rPr lang="fr-FR" sz="1400" dirty="0">
                <a:solidFill>
                  <a:srgbClr val="EC130E"/>
                </a:solidFill>
              </a:rPr>
              <a:t>&gt; </a:t>
            </a:r>
            <a:r>
              <a:rPr lang="fr-FR" sz="1400" dirty="0">
                <a:solidFill>
                  <a:schemeClr val="tx1"/>
                </a:solidFill>
              </a:rPr>
              <a:t>Le secteur de référence : </a:t>
            </a:r>
            <a:r>
              <a:rPr lang="fr-FR" sz="1400" b="1" dirty="0"/>
              <a:t>l’académie</a:t>
            </a:r>
          </a:p>
          <a:p>
            <a:r>
              <a:rPr lang="fr-FR" sz="1400" dirty="0">
                <a:solidFill>
                  <a:srgbClr val="EC130E"/>
                </a:solidFill>
              </a:rPr>
              <a:t>&gt; </a:t>
            </a:r>
            <a:r>
              <a:rPr lang="fr-FR" sz="1400" b="1" dirty="0"/>
              <a:t>Des dérogations territorialisées </a:t>
            </a:r>
            <a:r>
              <a:rPr lang="fr-FR" sz="1400" dirty="0">
                <a:solidFill>
                  <a:schemeClr val="tx1"/>
                </a:solidFill>
              </a:rPr>
              <a:t>: ex., il n’est fait </a:t>
            </a:r>
            <a:r>
              <a:rPr lang="fr-FR" sz="1400" b="1" dirty="0"/>
              <a:t>aucune distinction</a:t>
            </a:r>
            <a:r>
              <a:rPr lang="fr-FR" sz="1400" b="1" dirty="0">
                <a:solidFill>
                  <a:srgbClr val="F28E65"/>
                </a:solidFill>
              </a:rPr>
              <a:t> </a:t>
            </a:r>
            <a:r>
              <a:rPr lang="fr-FR" sz="1400" dirty="0">
                <a:solidFill>
                  <a:schemeClr val="tx1"/>
                </a:solidFill>
              </a:rPr>
              <a:t>entre les 3 académies de Créteil, Paris et Versailles ; territoires infra-académiques ; extension de certaines académies</a:t>
            </a:r>
          </a:p>
          <a:p>
            <a:endParaRPr lang="fr-FR" sz="1400" dirty="0">
              <a:solidFill>
                <a:schemeClr val="tx1"/>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33</a:t>
            </a:fld>
            <a:endParaRPr lang="fr-FR" dirty="0">
              <a:solidFill>
                <a:schemeClr val="tx1"/>
              </a:solidFill>
            </a:endParaRPr>
          </a:p>
        </p:txBody>
      </p:sp>
      <p:sp>
        <p:nvSpPr>
          <p:cNvPr id="5" name="Rectangle à coins arrondis 6">
            <a:extLst>
              <a:ext uri="{FF2B5EF4-FFF2-40B4-BE49-F238E27FC236}">
                <a16:creationId xmlns:a16="http://schemas.microsoft.com/office/drawing/2014/main" id="{06149911-3EBA-404C-8C09-D1FA7B7C8B1F}"/>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2/2</a:t>
            </a:r>
          </a:p>
        </p:txBody>
      </p:sp>
    </p:spTree>
    <p:extLst>
      <p:ext uri="{BB962C8B-B14F-4D97-AF65-F5344CB8AC3E}">
        <p14:creationId xmlns:p14="http://schemas.microsoft.com/office/powerpoint/2010/main" val="423862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1010613"/>
            <a:ext cx="8269757"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495300" y="1270181"/>
            <a:ext cx="8198312" cy="3513319"/>
          </a:xfrm>
        </p:spPr>
        <p:txBody>
          <a:bodyPr/>
          <a:lstStyle/>
          <a:p>
            <a:pPr marL="0" lvl="1" indent="0">
              <a:spcBef>
                <a:spcPts val="0"/>
              </a:spcBef>
              <a:spcAft>
                <a:spcPts val="0"/>
              </a:spcAft>
              <a:buNone/>
              <a:defRPr/>
            </a:pPr>
            <a:endParaRPr lang="fr-FR" sz="1600" dirty="0">
              <a:solidFill>
                <a:srgbClr val="0C5076"/>
              </a:solidFill>
            </a:endParaRP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Jusqu’à 10 vœux en apprentissage</a:t>
            </a:r>
            <a:r>
              <a:rPr lang="fr-FR" sz="1400" dirty="0">
                <a:solidFill>
                  <a:schemeClr val="tx1"/>
                </a:solidFill>
              </a:rPr>
              <a:t>, en plus des 10 autres vœux autorisés</a:t>
            </a: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Pas de date limite pour formuler des vœux en apprentissage</a:t>
            </a:r>
            <a:r>
              <a:rPr lang="fr-FR" sz="1400" b="1" dirty="0"/>
              <a:t> </a:t>
            </a:r>
            <a:r>
              <a:rPr lang="fr-FR" sz="1400" dirty="0">
                <a:solidFill>
                  <a:schemeClr val="tx1"/>
                </a:solidFill>
              </a:rPr>
              <a:t>(pour la majorité des formations en apprentissage)</a:t>
            </a:r>
          </a:p>
          <a:p>
            <a:pPr marL="285750" indent="-285750">
              <a:lnSpc>
                <a:spcPct val="150000"/>
              </a:lnSpc>
              <a:buClr>
                <a:srgbClr val="0000FF"/>
              </a:buClr>
              <a:buFont typeface="Wingdings" panose="05000000000000000000" pitchFamily="2" charset="2"/>
              <a:buChar char="q"/>
            </a:pPr>
            <a:r>
              <a:rPr lang="fr-FR" sz="1400" b="1" dirty="0">
                <a:solidFill>
                  <a:schemeClr val="bg1"/>
                </a:solidFill>
                <a:highlight>
                  <a:srgbClr val="0000FF"/>
                </a:highlight>
              </a:rPr>
              <a:t>Une rubrique spécifique dans votre dossier pour vos vœux en apprentissage</a:t>
            </a:r>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dirty="0"/>
          </a:p>
        </p:txBody>
      </p:sp>
      <p:sp>
        <p:nvSpPr>
          <p:cNvPr id="4" name="Rectangle à coins arrondis 3"/>
          <p:cNvSpPr/>
          <p:nvPr/>
        </p:nvSpPr>
        <p:spPr>
          <a:xfrm>
            <a:off x="636636" y="3116505"/>
            <a:ext cx="7688214" cy="9144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b="1" u="sng" dirty="0">
                <a:solidFill>
                  <a:srgbClr val="000091"/>
                </a:solidFill>
              </a:rPr>
              <a:t>Rappel</a:t>
            </a:r>
            <a:r>
              <a:rPr lang="fr-FR" sz="1400" b="1" kern="0" dirty="0">
                <a:solidFill>
                  <a:srgbClr val="000091"/>
                </a:solidFill>
              </a:rPr>
              <a:t> </a:t>
            </a:r>
          </a:p>
          <a:p>
            <a:pPr marL="0" lvl="1" defTabSz="457200">
              <a:lnSpc>
                <a:spcPct val="90000"/>
              </a:lnSpc>
              <a:buSzPct val="100000"/>
              <a:defRPr/>
            </a:pPr>
            <a:r>
              <a:rPr lang="fr-FR" sz="1200" kern="0" dirty="0">
                <a:solidFill>
                  <a:srgbClr val="000091"/>
                </a:solidFill>
              </a:rPr>
              <a:t>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200" kern="0" dirty="0">
                <a:solidFill>
                  <a:srgbClr val="00009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1353765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12/01/2026</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89504"/>
            <a:ext cx="8424000" cy="447614"/>
          </a:xfrm>
        </p:spPr>
        <p:txBody>
          <a:bodyPr/>
          <a:lstStyle/>
          <a:p>
            <a:r>
              <a:rPr lang="fr-FR" sz="2200" dirty="0"/>
              <a:t>Finaliser son dossier et confirmer ses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600" b="1" dirty="0"/>
              <a:t>Pour que les vœux saisis deviennent définitifs sur Parcoursup, les candidats doivent obligatoirement :</a:t>
            </a:r>
            <a:endParaRPr lang="fr-FR" sz="1600" dirty="0"/>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Lettre de motivation par vœu </a:t>
            </a:r>
            <a:r>
              <a:rPr lang="fr-FR" sz="1400" b="1" dirty="0">
                <a:solidFill>
                  <a:schemeClr val="tx1"/>
                </a:solidFill>
              </a:rPr>
              <a:t>uniquement lorsque la formation l’a demandée</a:t>
            </a:r>
            <a:endParaRPr lang="fr-FR" sz="14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pièces complémentaires demandées par certaines formations</a:t>
            </a:r>
            <a:endParaRPr lang="fr-FR" sz="14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activités et centres d’intérêt » (facultative)</a:t>
            </a:r>
            <a:endParaRPr lang="fr-FR" sz="1400" dirty="0">
              <a:solidFill>
                <a:schemeClr val="tx1"/>
              </a:solidFill>
              <a:cs typeface="Arial"/>
            </a:endParaRPr>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36</a:t>
            </a:fld>
            <a:endParaRPr lang="fr-FR" dirty="0">
              <a:solidFill>
                <a:schemeClr val="tx1"/>
              </a:solidFill>
            </a:endParaRPr>
          </a:p>
        </p:txBody>
      </p:sp>
      <p:sp>
        <p:nvSpPr>
          <p:cNvPr id="7" name="Rectangle à coins arrondis 6"/>
          <p:cNvSpPr/>
          <p:nvPr/>
        </p:nvSpPr>
        <p:spPr>
          <a:xfrm>
            <a:off x="1174750" y="3705969"/>
            <a:ext cx="6907481" cy="720080"/>
          </a:xfrm>
          <a:prstGeom prst="roundRect">
            <a:avLst/>
          </a:prstGeom>
          <a:solidFill>
            <a:srgbClr val="FFC0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1er avril 2026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4018935" y="86105"/>
            <a:ext cx="47461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Finaliser son dossier et confirmer ses vœux jusqu’au 1er avril 2026 inclus</a:t>
            </a:r>
          </a:p>
        </p:txBody>
      </p:sp>
    </p:spTree>
    <p:extLst>
      <p:ext uri="{BB962C8B-B14F-4D97-AF65-F5344CB8AC3E}">
        <p14:creationId xmlns:p14="http://schemas.microsoft.com/office/powerpoint/2010/main" val="285046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37</a:t>
            </a:fld>
            <a:endParaRPr lang="fr-FR" dirty="0">
              <a:solidFill>
                <a:schemeClr val="tx1"/>
              </a:solidFill>
            </a:endParaRP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 : 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100" b="1" dirty="0">
                <a:solidFill>
                  <a:srgbClr val="000091"/>
                </a:solidFill>
              </a:rPr>
              <a:t>À noter : </a:t>
            </a:r>
            <a:r>
              <a:rPr lang="fr-FR" sz="1100" dirty="0">
                <a:solidFill>
                  <a:srgbClr val="000091"/>
                </a:solidFill>
              </a:rPr>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a:p>
            <a:pPr algn="just"/>
            <a:endParaRPr lang="fr-FR" sz="1100" dirty="0">
              <a:solidFill>
                <a:srgbClr val="000091"/>
              </a:solidFill>
            </a:endParaRPr>
          </a:p>
          <a:p>
            <a:pPr algn="just"/>
            <a:r>
              <a:rPr lang="fr-FR" sz="1100" b="1" dirty="0">
                <a:solidFill>
                  <a:srgbClr val="000091"/>
                </a:solidFill>
              </a:rPr>
              <a:t>Nouveauté 2026 : </a:t>
            </a:r>
            <a:r>
              <a:rPr lang="fr-FR" sz="1100" dirty="0">
                <a:solidFill>
                  <a:srgbClr val="000091"/>
                </a:solidFill>
              </a:rPr>
              <a:t>les formations vous précisent comment sont utilisés les lettres de motivation : lecture systématique / utilisation non systématique, pour départager des candidatures, pour conforter l’analyse d’un dossier</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066268"/>
            <a:ext cx="8249318"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533400" y="1483807"/>
            <a:ext cx="8231656" cy="3240360"/>
          </a:xfrm>
        </p:spPr>
        <p:txBody>
          <a:bodyPr/>
          <a:lstStyle/>
          <a:p>
            <a:pPr>
              <a:defRPr/>
            </a:pPr>
            <a:r>
              <a:rPr lang="fr-FR" sz="1600" b="1" dirty="0"/>
              <a:t>Rubrique obligatoire dans laquelle le candidat indique </a:t>
            </a:r>
            <a:r>
              <a:rPr lang="fr-FR" sz="1600" b="1" dirty="0">
                <a:solidFill>
                  <a:schemeClr val="bg1"/>
                </a:solidFill>
                <a:highlight>
                  <a:srgbClr val="0000FF"/>
                </a:highlight>
              </a:rPr>
              <a:t>s’il souhaite candidater dans des formations hors Parcoursup</a:t>
            </a:r>
            <a:r>
              <a:rPr lang="fr-FR" sz="1600" dirty="0">
                <a:highlight>
                  <a:srgbClr val="0000FF"/>
                </a:highlight>
              </a:rPr>
              <a:t> </a:t>
            </a:r>
            <a:r>
              <a:rPr lang="fr-FR" sz="1600" b="1" dirty="0">
                <a:solidFill>
                  <a:schemeClr val="bg1"/>
                </a:solidFill>
                <a:highlight>
                  <a:srgbClr val="0000FF"/>
                </a:highlight>
              </a:rPr>
              <a:t>ou s’il a des projets professionnels ou personnels, en dehors de la plateforme.</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dirty="0"/>
          </a:p>
        </p:txBody>
      </p:sp>
      <p:sp>
        <p:nvSpPr>
          <p:cNvPr id="7" name="Rectangle à coins arrondis 6"/>
          <p:cNvSpPr/>
          <p:nvPr/>
        </p:nvSpPr>
        <p:spPr>
          <a:xfrm>
            <a:off x="551937" y="2595987"/>
            <a:ext cx="8166613" cy="1185615"/>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solidFill>
                  <a:srgbClr val="000091"/>
                </a:solidFill>
              </a:rPr>
              <a:t>À noter</a:t>
            </a:r>
          </a:p>
          <a:p>
            <a:r>
              <a:rPr lang="fr-FR" sz="1400" dirty="0">
                <a:solidFill>
                  <a:srgbClr val="000091"/>
                </a:solidFill>
              </a:rPr>
              <a:t>Ces informations sont confidentielles et ne sont pas transmises aux formations. Elles permettent simplement de mieux suivre les candidats durant la procédure et de mieux analyser leurs motivations et besoins.</a:t>
            </a: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339145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39</a:t>
            </a:fld>
            <a:endParaRPr lang="fr-FR" dirty="0">
              <a:solidFill>
                <a:schemeClr val="tx1"/>
              </a:solidFill>
            </a:endParaRPr>
          </a:p>
        </p:txBody>
      </p:sp>
      <p:sp>
        <p:nvSpPr>
          <p:cNvPr id="7" name="Rectangle à coins arrondis 6"/>
          <p:cNvSpPr/>
          <p:nvPr/>
        </p:nvSpPr>
        <p:spPr>
          <a:xfrm>
            <a:off x="335413" y="3330013"/>
            <a:ext cx="8478465" cy="84355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solidFill>
                  <a:srgbClr val="000091"/>
                </a:solidFill>
              </a:rPr>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3126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vous aide à </a:t>
            </a:r>
            <a:r>
              <a:rPr lang="fr-FR" sz="1300" b="1" dirty="0">
                <a:solidFill>
                  <a:schemeClr val="tx1"/>
                </a:solidFill>
              </a:rPr>
              <a:t>anticiper : comparer les formations entre elles</a:t>
            </a:r>
            <a:r>
              <a:rPr lang="fr-FR" sz="1300" dirty="0">
                <a:solidFill>
                  <a:schemeClr val="tx1"/>
                </a:solidFill>
              </a:rPr>
              <a:t>, </a:t>
            </a:r>
            <a:r>
              <a:rPr lang="fr-FR" sz="1300" b="1" dirty="0">
                <a:solidFill>
                  <a:schemeClr val="tx1"/>
                </a:solidFill>
              </a:rPr>
              <a:t>évaluer vos possibilités d’admission</a:t>
            </a:r>
            <a:r>
              <a:rPr lang="fr-FR" sz="1300" dirty="0">
                <a:solidFill>
                  <a:schemeClr val="tx1"/>
                </a:solidFill>
              </a:rPr>
              <a:t>, </a:t>
            </a:r>
            <a:r>
              <a:rPr lang="fr-FR" sz="1300" b="1" dirty="0">
                <a:solidFill>
                  <a:schemeClr val="tx1"/>
                </a:solidFill>
              </a:rPr>
              <a:t>participer aux journées portes ouvertes</a:t>
            </a:r>
            <a:r>
              <a:rPr lang="fr-FR" sz="1300" dirty="0">
                <a:solidFill>
                  <a:schemeClr val="tx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tx1"/>
                </a:solidFill>
              </a:rPr>
              <a:t>Vous </a:t>
            </a:r>
            <a:r>
              <a:rPr lang="fr-FR" sz="1300" b="1" dirty="0">
                <a:solidFill>
                  <a:schemeClr val="tx1"/>
                </a:solidFill>
              </a:rPr>
              <a:t>formulez librement vos vœux sans les classer</a:t>
            </a:r>
            <a:r>
              <a:rPr lang="fr-FR" sz="1300" dirty="0">
                <a:solidFill>
                  <a:schemeClr val="tx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Vous choisissez votre formation en fonction des propositions d’admission que vous recevez. </a:t>
            </a:r>
            <a:r>
              <a:rPr lang="fr-FR" sz="1300" b="1" dirty="0">
                <a:solidFill>
                  <a:schemeClr val="tx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tx1"/>
                </a:solidFill>
              </a:rPr>
              <a:t>Vous avez des droits… mais aussi des devoirs (la charte du candidat)</a:t>
            </a:r>
            <a:endParaRPr lang="fr-FR" sz="1300" dirty="0">
              <a:solidFill>
                <a:schemeClr val="tx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met en œuvre des </a:t>
            </a:r>
            <a:r>
              <a:rPr lang="fr-FR" sz="1300" b="1" dirty="0">
                <a:solidFill>
                  <a:schemeClr val="tx1"/>
                </a:solidFill>
              </a:rPr>
              <a:t>actions volontaristes pour soutenir l’accès au supérieur</a:t>
            </a:r>
            <a:r>
              <a:rPr lang="fr-FR" sz="1300" dirty="0">
                <a:solidFill>
                  <a:schemeClr val="tx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a:t>
            </a:r>
            <a:r>
              <a:rPr lang="fr-FR" sz="1300" b="1" dirty="0">
                <a:solidFill>
                  <a:schemeClr val="tx1"/>
                </a:solidFill>
              </a:rPr>
              <a:t>prend en compte les situations particulières </a:t>
            </a:r>
            <a:r>
              <a:rPr lang="fr-FR" sz="1300" dirty="0">
                <a:solidFill>
                  <a:schemeClr val="tx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promeut les </a:t>
            </a:r>
            <a:r>
              <a:rPr lang="fr-FR" sz="1300" b="1" dirty="0">
                <a:solidFill>
                  <a:schemeClr val="tx1"/>
                </a:solidFill>
              </a:rPr>
              <a:t>accompagnements personnalisés pour la réussite </a:t>
            </a:r>
            <a:r>
              <a:rPr lang="fr-FR" sz="1300" dirty="0">
                <a:solidFill>
                  <a:schemeClr val="tx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a:t>
            </a:fld>
            <a:endParaRPr lang="fr-FR" dirty="0">
              <a:solidFill>
                <a:schemeClr val="tx1"/>
              </a:solidFill>
            </a:endParaRPr>
          </a:p>
        </p:txBody>
      </p:sp>
      <p:sp>
        <p:nvSpPr>
          <p:cNvPr id="5" name="Rectangle à coins arrondis 4"/>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engagements au service des usagers</a:t>
            </a:r>
          </a:p>
        </p:txBody>
      </p:sp>
    </p:spTree>
    <p:extLst>
      <p:ext uri="{BB962C8B-B14F-4D97-AF65-F5344CB8AC3E}">
        <p14:creationId xmlns:p14="http://schemas.microsoft.com/office/powerpoint/2010/main" val="359106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900000"/>
            <a:ext cx="8326799"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457199" y="1620000"/>
            <a:ext cx="84352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19 janvier 2026</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1</a:t>
            </a:r>
            <a:r>
              <a:rPr lang="fr-FR" sz="1600" b="1" baseline="30000" dirty="0"/>
              <a:t>er</a:t>
            </a:r>
            <a:r>
              <a:rPr lang="fr-FR" sz="1600" b="1" dirty="0"/>
              <a:t> avril 2026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40</a:t>
            </a:fld>
            <a:endParaRPr lang="fr-FR" dirty="0">
              <a:solidFill>
                <a:schemeClr val="tx1"/>
              </a:solidFill>
            </a:endParaRP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9066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84200" y="915566"/>
            <a:ext cx="8208631" cy="3520020"/>
          </a:xfrm>
        </p:spPr>
        <p:txBody>
          <a:bodyPr/>
          <a:lstStyle/>
          <a:p>
            <a:pPr lvl="0" algn="just"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400" dirty="0">
                <a:solidFill>
                  <a:schemeClr val="tx1"/>
                </a:solidFill>
              </a:rPr>
              <a:t>possibilité de suspendre temporairement une formation afin d’acquérir une expérience utile pour son projet de formation (partir à l’étranger, réaliser un projet associatif, entrepreneurial etc.)</a:t>
            </a:r>
          </a:p>
          <a:p>
            <a:pPr lvl="0" defTabSz="457200">
              <a:spcBef>
                <a:spcPct val="20000"/>
              </a:spcBef>
              <a:spcAft>
                <a:spcPts val="0"/>
              </a:spcAft>
              <a:buClr>
                <a:srgbClr val="FF0000"/>
              </a:buClr>
              <a:buSzPct val="100000"/>
            </a:pPr>
            <a:endParaRPr lang="fr-FR" sz="400" dirty="0">
              <a:solidFill>
                <a:schemeClr val="tx1"/>
              </a:solidFill>
            </a:endParaRPr>
          </a:p>
          <a:p>
            <a:pPr marL="446088" lvl="1" indent="-268288" defTabSz="457200">
              <a:spcBef>
                <a:spcPts val="300"/>
              </a:spcBef>
              <a:spcAft>
                <a:spcPts val="30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 </a:t>
            </a:r>
          </a:p>
          <a:p>
            <a:pPr marL="0" lvl="1" indent="0" defTabSz="457200">
              <a:spcBef>
                <a:spcPts val="300"/>
              </a:spcBef>
              <a:spcAft>
                <a:spcPts val="300"/>
              </a:spcAft>
              <a:buClr>
                <a:srgbClr val="FF0000"/>
              </a:buClr>
              <a:buNone/>
            </a:pPr>
            <a:r>
              <a:rPr lang="fr-FR" sz="1300" b="1" u="sng" dirty="0">
                <a:solidFill>
                  <a:srgbClr val="FF0000"/>
                </a:solidFill>
              </a:rPr>
              <a:t>À savoir : </a:t>
            </a:r>
            <a:r>
              <a:rPr lang="fr-FR" sz="1300" b="1" dirty="0">
                <a:solidFill>
                  <a:srgbClr val="FF0000"/>
                </a:solidFill>
              </a:rPr>
              <a:t>le service militaire volontaire prendra la forme d’une césure pour ceux qui poursuivent des études supérieures</a:t>
            </a:r>
            <a:endParaRPr lang="fr-FR" sz="1300" b="1" dirty="0">
              <a:solidFill>
                <a:srgbClr val="FF0000"/>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À l’issue de la césure, l’étudiant pourra réintégrer la formation s’il le souhaite sans repasser par Parcoursup ; il peut aussi candidater sur Parcoursup en valorisant son expérience</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41</a:t>
            </a:fld>
            <a:endParaRPr lang="fr-FR" dirty="0">
              <a:solidFill>
                <a:schemeClr val="tx1"/>
              </a:solidFill>
            </a:endParaRPr>
          </a:p>
        </p:txBody>
      </p:sp>
      <p:sp>
        <p:nvSpPr>
          <p:cNvPr id="7" name="Rectangle à coins arrondis 6"/>
          <p:cNvSpPr/>
          <p:nvPr/>
        </p:nvSpPr>
        <p:spPr>
          <a:xfrm>
            <a:off x="4715852" y="130350"/>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Faire le choix de la césure</a:t>
            </a:r>
          </a:p>
        </p:txBody>
      </p:sp>
    </p:spTree>
    <p:extLst>
      <p:ext uri="{BB962C8B-B14F-4D97-AF65-F5344CB8AC3E}">
        <p14:creationId xmlns:p14="http://schemas.microsoft.com/office/powerpoint/2010/main" val="303505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a:solidFill>
                  <a:schemeClr val="tx1"/>
                </a:solidFill>
              </a:rPr>
              <a:t>De l’année 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a:solidFill>
                  <a:schemeClr val="tx1"/>
                </a:solidFill>
              </a:rPr>
              <a:t>De l’année 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42</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400" b="1" dirty="0"/>
              <a:t>Dans les bulletins sont remontés </a:t>
            </a:r>
            <a:r>
              <a:rPr lang="fr-FR" sz="1400" dirty="0"/>
              <a:t>: </a:t>
            </a:r>
            <a:r>
              <a:rPr lang="fr-FR" sz="1400" dirty="0">
                <a:solidFill>
                  <a:schemeClr val="tx1"/>
                </a:solidFill>
              </a:rPr>
              <a:t>la moyenne de l’élève par discipline, le positionnement de l’élève dans son groupe/classe, les appréciations trimestrielles/semestrielles de 1</a:t>
            </a:r>
            <a:r>
              <a:rPr lang="fr-FR" sz="1400" baseline="30000" dirty="0">
                <a:solidFill>
                  <a:schemeClr val="tx1"/>
                </a:solidFill>
              </a:rPr>
              <a:t>ère</a:t>
            </a:r>
            <a:r>
              <a:rPr lang="fr-FR" sz="1400" dirty="0">
                <a:solidFill>
                  <a:schemeClr val="tx1"/>
                </a:solidFill>
              </a:rPr>
              <a:t> et T</a:t>
            </a:r>
            <a:r>
              <a:rPr lang="fr-FR" sz="1400" baseline="30000" dirty="0">
                <a:solidFill>
                  <a:schemeClr val="tx1"/>
                </a:solidFill>
              </a:rPr>
              <a:t>ale </a:t>
            </a:r>
            <a:r>
              <a:rPr lang="fr-FR" sz="1400" dirty="0">
                <a:solidFill>
                  <a:schemeClr val="tx1"/>
                </a:solidFill>
              </a:rPr>
              <a:t>pour chaque enseignant dans sa discipline</a:t>
            </a:r>
          </a:p>
          <a:p>
            <a:pPr defTabSz="457200">
              <a:spcBef>
                <a:spcPct val="20000"/>
              </a:spcBef>
              <a:spcAft>
                <a:spcPts val="0"/>
              </a:spcAft>
              <a:buClr>
                <a:srgbClr val="FF0000"/>
              </a:buClr>
              <a:buSzPct val="100000"/>
              <a:defRPr/>
            </a:pPr>
            <a:endParaRPr lang="fr-FR" sz="14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400" b="1" dirty="0"/>
              <a:t>Attention aux « </a:t>
            </a:r>
            <a:r>
              <a:rPr lang="fr-FR" sz="1400" b="1" dirty="0" err="1"/>
              <a:t>fake</a:t>
            </a:r>
            <a:r>
              <a:rPr lang="fr-FR" sz="1400" b="1" dirty="0"/>
              <a:t> news » </a:t>
            </a:r>
            <a:r>
              <a:rPr lang="fr-FR" sz="14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400" b="1" dirty="0"/>
              <a:t>Sauf cas particulier, pas de saisie à réaliser </a:t>
            </a:r>
            <a:r>
              <a:rPr lang="fr-FR" sz="1400" dirty="0"/>
              <a:t>: </a:t>
            </a:r>
            <a:r>
              <a:rPr lang="fr-FR" sz="1400" dirty="0">
                <a:solidFill>
                  <a:schemeClr val="tx1"/>
                </a:solidFill>
              </a:rPr>
              <a:t>ces éléments sont remontés par votre  lycée automatiquement et vous pourrez les vérifier début avril. En cas d’erreurs,</a:t>
            </a:r>
            <a:r>
              <a:rPr lang="fr-FR" sz="14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43</a:t>
            </a:fld>
            <a:endParaRPr lang="fr-FR" dirty="0">
              <a:solidFill>
                <a:schemeClr val="tx1"/>
              </a:solidFill>
            </a:endParaRPr>
          </a:p>
        </p:txBody>
      </p:sp>
      <p:sp>
        <p:nvSpPr>
          <p:cNvPr id="7" name="Rectangle à coins arrondis 6"/>
          <p:cNvSpPr/>
          <p:nvPr/>
        </p:nvSpPr>
        <p:spPr>
          <a:xfrm>
            <a:off x="423672" y="3658308"/>
            <a:ext cx="8468807" cy="779374"/>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b="1" dirty="0">
                <a:solidFill>
                  <a:srgbClr val="000091"/>
                </a:solidFill>
              </a:rPr>
              <a:t>À noter </a:t>
            </a:r>
            <a:r>
              <a:rPr lang="fr-FR" sz="1400" dirty="0">
                <a:solidFill>
                  <a:srgbClr val="000091"/>
                </a:solidFill>
              </a:rPr>
              <a:t>: vous ne pouvez pas confirmer vos vœux tant que votre bulletin scolaire du 2ème trimestre (ou 1er semestre) n'est pas remonté dans votre dossier. </a:t>
            </a:r>
          </a:p>
        </p:txBody>
      </p:sp>
      <p:sp>
        <p:nvSpPr>
          <p:cNvPr id="8" name="Rectangle à coins arrondis 7"/>
          <p:cNvSpPr/>
          <p:nvPr/>
        </p:nvSpPr>
        <p:spPr>
          <a:xfrm>
            <a:off x="3352800" y="86105"/>
            <a:ext cx="541225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695" y="900000"/>
            <a:ext cx="8297303"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486696" y="1410990"/>
            <a:ext cx="8256021" cy="3321000"/>
          </a:xfrm>
        </p:spPr>
        <p:txBody>
          <a:bodyPr/>
          <a:lstStyle/>
          <a:p>
            <a:pPr marL="285750" lvl="0" indent="-285750" algn="just"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Le 2ème conseil de classe examine les vœux de chaque lycéen avec </a:t>
            </a:r>
            <a:r>
              <a:rPr lang="fr-FR" sz="1400" b="1" dirty="0"/>
              <a:t>bienveillance et confiance</a:t>
            </a:r>
            <a:r>
              <a:rPr lang="fr-FR" sz="1400" b="1" dirty="0">
                <a:solidFill>
                  <a:schemeClr val="tx1"/>
                </a:solidFill>
              </a:rPr>
              <a:t> </a:t>
            </a:r>
            <a:r>
              <a:rPr lang="fr-FR" sz="1400" dirty="0">
                <a:solidFill>
                  <a:schemeClr val="tx1"/>
                </a:solidFill>
              </a:rPr>
              <a:t>dans le potentiel de chacun. </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rgbClr val="3D566E"/>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rgbClr val="3D566E"/>
                </a:solidFill>
              </a:rPr>
              <a:t> </a:t>
            </a:r>
            <a:r>
              <a:rPr lang="fr-FR" sz="1400" dirty="0">
                <a:solidFill>
                  <a:schemeClr val="tx1"/>
                </a:solidFill>
              </a:rPr>
              <a:t>Pour chaque lycéen, une </a:t>
            </a:r>
            <a:r>
              <a:rPr lang="fr-FR" sz="1400" b="1" dirty="0">
                <a:solidFill>
                  <a:schemeClr val="bg1"/>
                </a:solidFill>
                <a:highlight>
                  <a:srgbClr val="0000FF"/>
                </a:highlight>
              </a:rPr>
              <a:t>fiche Avenir</a:t>
            </a:r>
            <a:r>
              <a:rPr lang="fr-FR" sz="1400" dirty="0">
                <a:solidFill>
                  <a:schemeClr val="tx1"/>
                </a:solidFill>
              </a:rPr>
              <a:t> est renseignée par le lycée et versée au dossier de l’élève : </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l’appréciation spécifique des professeurs par discipline, lorsqu’elle est distincte de l’appréciation portée pour chaque trimestre</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les appréciations du professeur principal sur des compétences transversales</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l’avis du chef d’établissement sur la capacité à réussir, pour chaque vœu</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chemeClr val="tx1"/>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La fiche Avenir est </a:t>
            </a:r>
            <a:r>
              <a:rPr lang="fr-FR" sz="1400" b="1" dirty="0">
                <a:solidFill>
                  <a:schemeClr val="tx1"/>
                </a:solidFill>
              </a:rPr>
              <a:t>consultable par le lycéen </a:t>
            </a:r>
            <a:r>
              <a:rPr lang="fr-FR" sz="1400" dirty="0">
                <a:solidFill>
                  <a:schemeClr val="tx1"/>
                </a:solidFill>
              </a:rPr>
              <a:t>dans son dossier</a:t>
            </a:r>
            <a:r>
              <a:rPr lang="fr-FR" sz="1400" dirty="0"/>
              <a:t> </a:t>
            </a:r>
            <a:r>
              <a:rPr lang="fr-FR" sz="1400" b="1" dirty="0"/>
              <a:t>à partir du 2 juin 2026</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44</a:t>
            </a:fld>
            <a:endParaRPr lang="fr-FR" dirty="0">
              <a:solidFill>
                <a:schemeClr val="tx1"/>
              </a:solidFill>
            </a:endParaRPr>
          </a:p>
        </p:txBody>
      </p:sp>
      <p:sp>
        <p:nvSpPr>
          <p:cNvPr id="7" name="Rectangle à coins arrondis 6"/>
          <p:cNvSpPr/>
          <p:nvPr/>
        </p:nvSpPr>
        <p:spPr>
          <a:xfrm>
            <a:off x="3447393" y="86105"/>
            <a:ext cx="531766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41" y="900000"/>
            <a:ext cx="8253057" cy="537968"/>
          </a:xfrm>
        </p:spPr>
        <p:txBody>
          <a:bodyPr/>
          <a:lstStyle/>
          <a:p>
            <a:r>
              <a:rPr lang="fr-FR" sz="18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45</a:t>
            </a:fld>
            <a:endParaRPr lang="fr-FR" dirty="0">
              <a:solidFill>
                <a:schemeClr val="tx1"/>
              </a:solidFill>
            </a:endParaRPr>
          </a:p>
        </p:txBody>
      </p:sp>
      <p:sp>
        <p:nvSpPr>
          <p:cNvPr id="12" name="Rectangle 11"/>
          <p:cNvSpPr/>
          <p:nvPr/>
        </p:nvSpPr>
        <p:spPr>
          <a:xfrm>
            <a:off x="195227" y="1504857"/>
            <a:ext cx="8424000" cy="2893100"/>
          </a:xfrm>
          <a:prstGeom prst="rect">
            <a:avLst/>
          </a:prstGeom>
        </p:spPr>
        <p:txBody>
          <a:bodyPr wrap="square" lIns="91440" tIns="45720" rIns="91440" bIns="45720" anchor="t">
            <a:spAutoFit/>
          </a:bodyPr>
          <a:lstStyle/>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On peut candidater sans évoquer son handicap</a:t>
            </a: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La discrimination en raison du handicap est  interdite </a:t>
            </a: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Les coordonnées d’un référent handicap sont disponibles sur chaque fiche de formation</a:t>
            </a:r>
            <a:r>
              <a:rPr lang="fr-FR" sz="1400" b="1" dirty="0">
                <a:solidFill>
                  <a:schemeClr val="tx2"/>
                </a:solidFill>
              </a:rPr>
              <a:t>.</a:t>
            </a:r>
            <a:r>
              <a:rPr lang="fr-FR" sz="1400" b="1" dirty="0"/>
              <a:t> </a:t>
            </a:r>
            <a:r>
              <a:rPr lang="fr-FR" sz="1400" dirty="0"/>
              <a:t>Il a la mission de répondre aux interrogations des lycéens tout au long de la procédure.</a:t>
            </a: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Le candidat peut renseigner une fiche de liaison dans son dossier Parcoursup</a:t>
            </a:r>
            <a:r>
              <a:rPr lang="fr-FR" sz="1400" b="1" dirty="0">
                <a:solidFill>
                  <a:schemeClr val="tx2"/>
                </a:solidFill>
              </a:rPr>
              <a:t> </a:t>
            </a:r>
            <a:r>
              <a:rPr lang="fr-FR" sz="1400" dirty="0"/>
              <a:t>pour préciser ses besoins. Cette fiche est </a:t>
            </a:r>
            <a:r>
              <a:rPr lang="fr-FR" sz="1400" b="1" dirty="0"/>
              <a:t>facultative</a:t>
            </a:r>
            <a:r>
              <a:rPr lang="fr-FR" sz="1400" dirty="0"/>
              <a:t> et n’est </a:t>
            </a:r>
            <a:r>
              <a:rPr lang="fr-FR" sz="1400" b="1" dirty="0"/>
              <a:t>pas transmise aux formations </a:t>
            </a:r>
            <a:r>
              <a:rPr lang="fr-FR" sz="1400" dirty="0"/>
              <a:t>pour l’examen des vœux </a:t>
            </a:r>
            <a:r>
              <a:rPr lang="fr-FR" sz="1400" dirty="0">
                <a:sym typeface="Wingdings" panose="05000000000000000000" pitchFamily="2" charset="2"/>
              </a:rPr>
              <a:t> </a:t>
            </a:r>
            <a:r>
              <a:rPr lang="fr-FR" sz="1400" b="1" dirty="0">
                <a:solidFill>
                  <a:srgbClr val="000091"/>
                </a:solidFill>
              </a:rPr>
              <a:t>Le candidat pourra demander à Parcoursup de la transmettre à la formation qu’il aura choisie pour préparer sa rentrée</a:t>
            </a:r>
            <a:r>
              <a:rPr lang="fr-FR" sz="1400" dirty="0"/>
              <a:t>. Cela permet d’anticiper la rentrée étudiante dans le nouvel établissement.</a:t>
            </a:r>
            <a:endParaRPr lang="fr-FR" sz="1400" dirty="0">
              <a:cs typeface="Arial"/>
            </a:endParaRPr>
          </a:p>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À partir du 2 juin 2026, le candidat peut demander au recteur le réexamen de son dossier</a:t>
            </a:r>
            <a:r>
              <a:rPr lang="fr-FR" sz="1400" b="1" dirty="0"/>
              <a:t> </a:t>
            </a:r>
            <a:r>
              <a:rPr lang="fr-FR" sz="1400" dirty="0"/>
              <a:t>(via la rubrique « contact » dans Parcoursup) s’il ne trouve pas de formation adaptée à ses besoins spécifiques et que sa situation justifie une inscription dans un établissement situé dans une zone géographique déterminée. </a:t>
            </a:r>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candidats </a:t>
            </a:r>
          </a:p>
          <a:p>
            <a:pPr algn="ctr"/>
            <a:r>
              <a:rPr lang="fr-FR" sz="1400" b="1" kern="0" dirty="0">
                <a:solidFill>
                  <a:srgbClr val="000091"/>
                </a:solidFill>
                <a:latin typeface="Arial"/>
              </a:rPr>
              <a:t>en situation de handicap</a:t>
            </a:r>
          </a:p>
        </p:txBody>
      </p:sp>
    </p:spTree>
    <p:extLst>
      <p:ext uri="{BB962C8B-B14F-4D97-AF65-F5344CB8AC3E}">
        <p14:creationId xmlns:p14="http://schemas.microsoft.com/office/powerpoint/2010/main" val="2229686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12/01/2026</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47</a:t>
            </a:fld>
            <a:endParaRPr lang="fr-FR" dirty="0">
              <a:solidFill>
                <a:schemeClr val="tx1"/>
              </a:solidFill>
            </a:endParaRP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48</a:t>
            </a:fld>
            <a:endParaRPr lang="fr-FR" dirty="0">
              <a:solidFill>
                <a:schemeClr val="tx1"/>
              </a:solidFill>
            </a:endParaRPr>
          </a:p>
        </p:txBody>
      </p:sp>
      <p:sp>
        <p:nvSpPr>
          <p:cNvPr id="10" name="Espace réservé du contenu 2"/>
          <p:cNvSpPr>
            <a:spLocks noGrp="1"/>
          </p:cNvSpPr>
          <p:nvPr>
            <p:ph sz="quarter" idx="14"/>
          </p:nvPr>
        </p:nvSpPr>
        <p:spPr>
          <a:xfrm>
            <a:off x="450849" y="966018"/>
            <a:ext cx="8314207" cy="3817481"/>
          </a:xfrm>
        </p:spPr>
        <p:txBody>
          <a:bodyPr/>
          <a:lstStyle/>
          <a:p>
            <a:pPr algn="just">
              <a:spcBef>
                <a:spcPts val="600"/>
              </a:spcBef>
            </a:pPr>
            <a:r>
              <a:rPr lang="fr-FR" sz="1800" b="1" dirty="0">
                <a:solidFill>
                  <a:srgbClr val="000091"/>
                </a:solidFill>
              </a:rPr>
              <a:t>Rappel : ce n’est pas l’algorithme de Parcoursup qui examine les dossiers, ce n’est pas non plus Parcoursup qui choisit votre affectation </a:t>
            </a:r>
            <a:br>
              <a:rPr lang="fr-FR" sz="1400" b="1" dirty="0">
                <a:solidFill>
                  <a:srgbClr val="F28E65"/>
                </a:solidFill>
              </a:rPr>
            </a:br>
            <a:r>
              <a:rPr lang="fr-FR" sz="1400" dirty="0">
                <a:solidFill>
                  <a:srgbClr val="0000FF"/>
                </a:solidFill>
                <a:hlinkClick r:id="rId2"/>
              </a:rPr>
              <a:t>Pour en savoir plus consultez notre vidéo : </a:t>
            </a:r>
            <a:r>
              <a:rPr lang="fr-FR" sz="1400" dirty="0">
                <a:solidFill>
                  <a:srgbClr val="0000FF"/>
                </a:solidFill>
                <a:hlinkClick r:id="rId3"/>
              </a:rPr>
              <a:t>https://youtu.be/Qe59ve-oA6w</a:t>
            </a:r>
            <a:endParaRPr lang="fr-FR" sz="1400" dirty="0">
              <a:solidFill>
                <a:srgbClr val="0000FF"/>
              </a:solidFill>
            </a:endParaRPr>
          </a:p>
          <a:p>
            <a:pPr algn="ctr"/>
            <a:endParaRPr lang="fr-FR" sz="1400" dirty="0"/>
          </a:p>
          <a:p>
            <a:pPr marL="285750" indent="-285750" algn="just">
              <a:spcAft>
                <a:spcPts val="1200"/>
              </a:spcAft>
              <a:buClr>
                <a:srgbClr val="0000FF"/>
              </a:buClr>
              <a:buFont typeface="Wingdings" panose="05000000000000000000" pitchFamily="2" charset="2"/>
              <a:buChar char="Ø"/>
            </a:pPr>
            <a:r>
              <a:rPr lang="fr-FR" sz="1400" dirty="0">
                <a:solidFill>
                  <a:schemeClr val="tx1"/>
                </a:solidFill>
              </a:rPr>
              <a:t>Au sein de chaque formation, </a:t>
            </a:r>
            <a:r>
              <a:rPr lang="fr-FR" sz="1400" b="1" dirty="0">
                <a:solidFill>
                  <a:srgbClr val="0000FF"/>
                </a:solidFill>
              </a:rPr>
              <a:t>une commission d’examen des vœux (CEV) a défini les critères d’examen des candidatures et évalué les candidatures confirmées</a:t>
            </a:r>
          </a:p>
          <a:p>
            <a:pPr marL="285750" indent="-285750" algn="just">
              <a:buClr>
                <a:srgbClr val="0000FF"/>
              </a:buClr>
              <a:buFont typeface="Wingdings" panose="05000000000000000000" pitchFamily="2" charset="2"/>
              <a:buChar char="Ø"/>
            </a:pPr>
            <a:r>
              <a:rPr lang="fr-FR" sz="1400" dirty="0">
                <a:solidFill>
                  <a:schemeClr val="tx1"/>
                </a:solidFill>
              </a:rPr>
              <a:t>La CEV prend en compte les critères affichés dans la fiche formation </a:t>
            </a:r>
            <a:r>
              <a:rPr lang="fr-FR" sz="1400" b="1" dirty="0">
                <a:solidFill>
                  <a:srgbClr val="0000FF"/>
                </a:solidFill>
              </a:rPr>
              <a:t>et les précise au regard des candidatures (pondération des éléments)</a:t>
            </a:r>
          </a:p>
          <a:p>
            <a:pPr marL="285750" indent="-285750" algn="just">
              <a:buFont typeface="Wingdings" panose="05000000000000000000" pitchFamily="2" charset="2"/>
              <a:buChar char="Ø"/>
            </a:pPr>
            <a:r>
              <a:rPr lang="fr-FR" sz="1400" b="1" dirty="0">
                <a:solidFill>
                  <a:srgbClr val="0000FF"/>
                </a:solidFill>
              </a:rPr>
              <a:t>Les classements des CEV sont remontés à Parcoursup le 21 mai 2026 </a:t>
            </a:r>
            <a:r>
              <a:rPr lang="fr-FR" sz="1400" dirty="0">
                <a:solidFill>
                  <a:schemeClr val="tx1"/>
                </a:solidFill>
              </a:rPr>
              <a:t>pour vérifications par l’équipe Parcoursup avant intégration des priorités légales (taux fixés par les Recteurs) et publication le </a:t>
            </a:r>
            <a:r>
              <a:rPr lang="fr-FR" sz="1400" b="1" dirty="0">
                <a:solidFill>
                  <a:schemeClr val="tx1"/>
                </a:solidFill>
              </a:rPr>
              <a:t>2 juin 2026</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L’examen des dossiers par les formations</a:t>
            </a:r>
          </a:p>
        </p:txBody>
      </p:sp>
    </p:spTree>
    <p:extLst>
      <p:ext uri="{BB962C8B-B14F-4D97-AF65-F5344CB8AC3E}">
        <p14:creationId xmlns:p14="http://schemas.microsoft.com/office/powerpoint/2010/main" val="1693272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49</a:t>
            </a:fld>
            <a:endParaRPr lang="fr-FR" dirty="0">
              <a:solidFill>
                <a:schemeClr val="tx1"/>
              </a:solidFill>
            </a:endParaRPr>
          </a:p>
        </p:txBody>
      </p:sp>
      <p:sp>
        <p:nvSpPr>
          <p:cNvPr id="9" name="Titre 1"/>
          <p:cNvSpPr txBox="1">
            <a:spLocks/>
          </p:cNvSpPr>
          <p:nvPr/>
        </p:nvSpPr>
        <p:spPr bwMode="gray">
          <a:xfrm>
            <a:off x="193134" y="2289104"/>
            <a:ext cx="7988202" cy="3858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endParaRPr lang="fr-FR" sz="1600" dirty="0">
              <a:solidFill>
                <a:schemeClr val="tx2"/>
              </a:solidFill>
              <a:latin typeface="Marianne" panose="02000000000000000000" pitchFamily="2" charset="0"/>
            </a:endParaRPr>
          </a:p>
        </p:txBody>
      </p:sp>
      <p:sp>
        <p:nvSpPr>
          <p:cNvPr id="10" name="Espace réservé du contenu 2"/>
          <p:cNvSpPr txBox="1">
            <a:spLocks/>
          </p:cNvSpPr>
          <p:nvPr/>
        </p:nvSpPr>
        <p:spPr bwMode="gray">
          <a:xfrm>
            <a:off x="201641" y="2740776"/>
            <a:ext cx="8341207" cy="5293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endParaRPr lang="fr-FR" sz="1400" dirty="0">
              <a:solidFill>
                <a:schemeClr val="tx2">
                  <a:lumMod val="75000"/>
                </a:schemeClr>
              </a:solidFill>
            </a:endParaRPr>
          </a:p>
        </p:txBody>
      </p:sp>
      <p:sp>
        <p:nvSpPr>
          <p:cNvPr id="14" name="Rectangle à coins arrondis 13"/>
          <p:cNvSpPr/>
          <p:nvPr/>
        </p:nvSpPr>
        <p:spPr>
          <a:xfrm>
            <a:off x="3725047" y="151088"/>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Priorités légales pour l’accès à l’enseignement supérieur</a:t>
            </a:r>
          </a:p>
        </p:txBody>
      </p:sp>
      <p:sp>
        <p:nvSpPr>
          <p:cNvPr id="4" name="Titre 3"/>
          <p:cNvSpPr>
            <a:spLocks noGrp="1"/>
          </p:cNvSpPr>
          <p:nvPr>
            <p:ph type="title"/>
          </p:nvPr>
        </p:nvSpPr>
        <p:spPr>
          <a:xfrm>
            <a:off x="467543" y="899999"/>
            <a:ext cx="8208913" cy="3590885"/>
          </a:xfrm>
        </p:spPr>
        <p:txBody>
          <a:bodyPr/>
          <a:lstStyle/>
          <a:p>
            <a:pPr>
              <a:buClr>
                <a:srgbClr val="0000FF"/>
              </a:buClr>
            </a:pPr>
            <a:r>
              <a:rPr lang="fr-FR" sz="1600" dirty="0">
                <a:solidFill>
                  <a:srgbClr val="000091"/>
                </a:solidFill>
                <a:latin typeface="+mn-lt"/>
                <a:cs typeface="Arial" panose="020B0604020202020204" pitchFamily="34" charset="0"/>
              </a:rPr>
              <a:t>Un appui aux lycéens boursiers </a:t>
            </a:r>
            <a:br>
              <a:rPr lang="fr-FR" sz="1800" dirty="0">
                <a:solidFill>
                  <a:srgbClr val="0000FF"/>
                </a:solidFill>
                <a:latin typeface="+mn-lt"/>
                <a:cs typeface="Arial" panose="020B0604020202020204" pitchFamily="34" charset="0"/>
              </a:rPr>
            </a:br>
            <a:br>
              <a:rPr lang="fr-FR" sz="1400" dirty="0">
                <a:solidFill>
                  <a:srgbClr val="0000FF"/>
                </a:solidFill>
                <a:latin typeface="+mn-lt"/>
                <a:cs typeface="Arial" panose="020B0604020202020204" pitchFamily="34" charset="0"/>
              </a:rPr>
            </a:br>
            <a:r>
              <a:rPr lang="fr-FR" sz="1400" b="0" dirty="0">
                <a:solidFill>
                  <a:srgbClr val="FF9575"/>
                </a:solidFill>
                <a:latin typeface="+mn-lt"/>
              </a:rPr>
              <a:t>Priorité accordée aux lycéens boursiers dans chaque formation</a:t>
            </a:r>
            <a:r>
              <a:rPr lang="fr-FR" sz="1400" b="0" dirty="0">
                <a:solidFill>
                  <a:schemeClr val="tx1"/>
                </a:solidFill>
                <a:latin typeface="+mn-lt"/>
              </a:rPr>
              <a:t>, y compris les plus sélectives (des taux minimum définis par les recteurs et affichés sur Parcoursup).</a:t>
            </a:r>
            <a:br>
              <a:rPr lang="fr-FR" sz="1400" dirty="0">
                <a:solidFill>
                  <a:schemeClr val="tx1"/>
                </a:solidFill>
                <a:latin typeface="+mn-lt"/>
              </a:rPr>
            </a:br>
            <a:r>
              <a:rPr lang="fr-FR" sz="1400" b="0" dirty="0">
                <a:solidFill>
                  <a:srgbClr val="FF9575"/>
                </a:solidFill>
                <a:latin typeface="+mn-lt"/>
              </a:rPr>
              <a:t>Une aide financière de 500 € aux lycéens boursiers </a:t>
            </a:r>
            <a:r>
              <a:rPr lang="fr-FR" sz="1400" b="0" dirty="0">
                <a:solidFill>
                  <a:schemeClr val="tx1"/>
                </a:solidFill>
                <a:latin typeface="+mn-lt"/>
              </a:rPr>
              <a:t>qui s’inscrivent dans une formation située en dehors de leur académie de résidence.</a:t>
            </a:r>
            <a:br>
              <a:rPr lang="fr-FR" sz="1400" b="0" dirty="0">
                <a:solidFill>
                  <a:schemeClr val="tx1"/>
                </a:solidFill>
                <a:latin typeface="+mn-lt"/>
              </a:rPr>
            </a:br>
            <a:br>
              <a:rPr lang="fr-FR" sz="1600" dirty="0">
                <a:solidFill>
                  <a:srgbClr val="000091"/>
                </a:solidFill>
                <a:latin typeface="+mn-lt"/>
                <a:cs typeface="Arial" panose="020B0604020202020204" pitchFamily="34" charset="0"/>
              </a:rPr>
            </a:br>
            <a:r>
              <a:rPr lang="fr-FR" sz="1600" dirty="0">
                <a:solidFill>
                  <a:srgbClr val="000091"/>
                </a:solidFill>
                <a:latin typeface="+mn-lt"/>
                <a:cs typeface="Arial" panose="020B0604020202020204" pitchFamily="34" charset="0"/>
              </a:rPr>
              <a:t>Une prise en compte possible de la participation aux cordées de la réussite</a:t>
            </a:r>
            <a:br>
              <a:rPr lang="fr-FR" sz="1600" dirty="0">
                <a:solidFill>
                  <a:srgbClr val="000091"/>
                </a:solidFill>
                <a:latin typeface="+mn-lt"/>
                <a:cs typeface="Arial" panose="020B0604020202020204" pitchFamily="34" charset="0"/>
              </a:rPr>
            </a:br>
            <a:r>
              <a:rPr lang="fr-FR" sz="1400" b="0" dirty="0">
                <a:solidFill>
                  <a:schemeClr val="tx1"/>
                </a:solidFill>
                <a:latin typeface="+mn-lt"/>
              </a:rPr>
              <a:t>Les formations du supérieur peuvent intégrer ce critère dans leur examen des vœux :</a:t>
            </a:r>
            <a:r>
              <a:rPr lang="fr-FR" sz="1400" b="0" dirty="0">
                <a:solidFill>
                  <a:schemeClr val="tx2">
                    <a:lumMod val="75000"/>
                  </a:schemeClr>
                </a:solidFill>
                <a:latin typeface="+mn-lt"/>
              </a:rPr>
              <a:t> </a:t>
            </a:r>
            <a:r>
              <a:rPr lang="fr-FR" sz="1400" b="0" dirty="0">
                <a:solidFill>
                  <a:srgbClr val="ED7454"/>
                </a:solidFill>
                <a:latin typeface="+mn-lt"/>
              </a:rPr>
              <a:t>près de 40 % ont fait ce choix pour 2025.</a:t>
            </a:r>
            <a:br>
              <a:rPr lang="fr-FR" sz="1400" b="0" dirty="0">
                <a:solidFill>
                  <a:srgbClr val="ED7454"/>
                </a:solidFill>
                <a:latin typeface="+mn-lt"/>
              </a:rPr>
            </a:br>
            <a:br>
              <a:rPr lang="fr-FR" sz="1400" dirty="0">
                <a:solidFill>
                  <a:srgbClr val="ED7454"/>
                </a:solidFill>
                <a:latin typeface="+mn-lt"/>
              </a:rPr>
            </a:br>
            <a:r>
              <a:rPr lang="fr-FR" sz="1600" dirty="0">
                <a:solidFill>
                  <a:srgbClr val="000091"/>
                </a:solidFill>
                <a:latin typeface="+mn-lt"/>
                <a:cs typeface="Arial" panose="020B0604020202020204" pitchFamily="34" charset="0"/>
              </a:rPr>
              <a:t>Des places priorisées pour les lycéens professionnels et technologiques dans les formations </a:t>
            </a:r>
            <a:r>
              <a:rPr lang="fr-FR" sz="1600" dirty="0" err="1">
                <a:solidFill>
                  <a:srgbClr val="000091"/>
                </a:solidFill>
                <a:latin typeface="+mn-lt"/>
                <a:cs typeface="Arial" panose="020B0604020202020204" pitchFamily="34" charset="0"/>
              </a:rPr>
              <a:t>professionnalisantes</a:t>
            </a:r>
            <a:r>
              <a:rPr lang="fr-FR" sz="1600" dirty="0">
                <a:solidFill>
                  <a:srgbClr val="000091"/>
                </a:solidFill>
                <a:latin typeface="+mn-lt"/>
                <a:cs typeface="Arial" panose="020B0604020202020204" pitchFamily="34" charset="0"/>
              </a:rPr>
              <a:t> </a:t>
            </a:r>
            <a:r>
              <a:rPr lang="fr-FR" sz="1400" b="0" dirty="0">
                <a:solidFill>
                  <a:schemeClr val="tx1"/>
                </a:solidFill>
                <a:latin typeface="+mn-lt"/>
              </a:rPr>
              <a:t>(</a:t>
            </a:r>
            <a:r>
              <a:rPr lang="fr-FR" sz="1400" b="0" dirty="0">
                <a:solidFill>
                  <a:srgbClr val="ED7454"/>
                </a:solidFill>
                <a:latin typeface="+mn-lt"/>
              </a:rPr>
              <a:t>BTS et BUT</a:t>
            </a:r>
            <a:r>
              <a:rPr lang="fr-FR" sz="1400" b="0" dirty="0">
                <a:solidFill>
                  <a:schemeClr val="tx1"/>
                </a:solidFill>
                <a:latin typeface="+mn-lt"/>
              </a:rPr>
              <a:t>) dans lesquelles ils réussissent le mieux </a:t>
            </a:r>
            <a:br>
              <a:rPr lang="fr-FR" sz="1400" dirty="0">
                <a:latin typeface="+mn-lt"/>
              </a:rPr>
            </a:br>
            <a:br>
              <a:rPr lang="fr-FR" sz="1400" dirty="0">
                <a:latin typeface="+mn-lt"/>
              </a:rPr>
            </a:br>
            <a:r>
              <a:rPr lang="fr-FR" sz="1600" dirty="0">
                <a:solidFill>
                  <a:srgbClr val="000091"/>
                </a:solidFill>
                <a:latin typeface="+mn-lt"/>
                <a:cs typeface="Arial" panose="020B0604020202020204" pitchFamily="34" charset="0"/>
              </a:rPr>
              <a:t>Une priorité d’accès aux licences en tension pour les candidats du secteur</a:t>
            </a:r>
            <a:br>
              <a:rPr lang="fr-FR" sz="1600" dirty="0">
                <a:solidFill>
                  <a:srgbClr val="0000FF"/>
                </a:solidFill>
                <a:latin typeface="+mn-lt"/>
                <a:cs typeface="Arial" panose="020B0604020202020204" pitchFamily="34" charset="0"/>
              </a:rPr>
            </a:br>
            <a:r>
              <a:rPr lang="fr-FR" sz="1400" b="0" dirty="0">
                <a:solidFill>
                  <a:schemeClr val="tx1"/>
                </a:solidFill>
                <a:latin typeface="+mn-lt"/>
                <a:cs typeface="Arial" panose="020B0604020202020204" pitchFamily="34" charset="0"/>
              </a:rPr>
              <a:t>(académie en général ; des exceptions géographiques affichées aux candidats)</a:t>
            </a:r>
            <a:br>
              <a:rPr lang="fr-FR" sz="1400" dirty="0">
                <a:latin typeface="Marianne" panose="02000000000000000000" pitchFamily="2" charset="0"/>
              </a:rPr>
            </a:br>
            <a:br>
              <a:rPr lang="fr-FR" sz="1400" dirty="0">
                <a:latin typeface="Marianne" panose="02000000000000000000" pitchFamily="2" charset="0"/>
              </a:rPr>
            </a:br>
            <a:br>
              <a:rPr lang="fr-FR" sz="1400" dirty="0">
                <a:solidFill>
                  <a:srgbClr val="ED7454"/>
                </a:solidFill>
                <a:latin typeface="Marianne" panose="02000000000000000000" pitchFamily="2" charset="0"/>
              </a:rPr>
            </a:br>
            <a:br>
              <a:rPr lang="fr-FR" sz="1400" dirty="0">
                <a:latin typeface="Marianne" panose="02000000000000000000" pitchFamily="2" charset="0"/>
              </a:rPr>
            </a:br>
            <a:endParaRPr lang="fr-FR" sz="1400" dirty="0">
              <a:latin typeface="+mn-lt"/>
            </a:endParaRPr>
          </a:p>
        </p:txBody>
      </p:sp>
    </p:spTree>
    <p:extLst>
      <p:ext uri="{BB962C8B-B14F-4D97-AF65-F5344CB8AC3E}">
        <p14:creationId xmlns:p14="http://schemas.microsoft.com/office/powerpoint/2010/main" val="18569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74 %</a:t>
            </a:r>
            <a:r>
              <a:rPr lang="fr-FR" sz="1300" dirty="0">
                <a:solidFill>
                  <a:schemeClr val="tx1"/>
                </a:solidFill>
              </a:rPr>
              <a:t> des lycéens considèrent que Parcoursup facilite l’entrée dans l’enseignement supérieur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5,6 </a:t>
            </a:r>
            <a:r>
              <a:rPr lang="fr-FR" sz="1300" dirty="0">
                <a:solidFill>
                  <a:schemeClr val="tx1"/>
                </a:solidFill>
              </a:rPr>
              <a:t>: c'est le nombre de propositions reçues en moyenne par les 650 000 lycéens</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3,2 jours </a:t>
            </a:r>
            <a:r>
              <a:rPr lang="fr-FR" sz="1300" dirty="0">
                <a:solidFill>
                  <a:schemeClr val="tx1"/>
                </a:solidFill>
              </a:rPr>
              <a:t>: c'est le délai moyen pour recevoir sa 1ère proposition</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Clr>
                <a:schemeClr val="tx2"/>
              </a:buClr>
              <a:buFont typeface="Wingdings" panose="05000000000000000000" pitchFamily="2" charset="2"/>
              <a:buChar char="§"/>
              <a:tabLst>
                <a:tab pos="450850" algn="l"/>
              </a:tabLst>
            </a:pPr>
            <a:r>
              <a:rPr lang="fr-FR" sz="1300" b="1" dirty="0">
                <a:solidFill>
                  <a:schemeClr val="tx1"/>
                </a:solidFill>
              </a:rPr>
              <a:t>81% </a:t>
            </a:r>
            <a:r>
              <a:rPr lang="fr-FR" sz="1300" dirty="0">
                <a:solidFill>
                  <a:schemeClr val="tx1"/>
                </a:solidFill>
              </a:rPr>
              <a:t>: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83 000 </a:t>
            </a:r>
            <a:r>
              <a:rPr lang="fr-FR" sz="1300" dirty="0">
                <a:solidFill>
                  <a:schemeClr val="tx1"/>
                </a:solidFill>
              </a:rPr>
              <a:t>: c'est le nombre de candidats ayant reçu 1 proposition en phase complémentaire</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600172"/>
            <a:ext cx="1647322" cy="2081046"/>
          </a:xfrm>
          <a:prstGeom prst="rect">
            <a:avLst/>
          </a:prstGeom>
          <a:ln>
            <a:solidFill>
              <a:schemeClr val="bg1">
                <a:lumMod val="75000"/>
              </a:schemeClr>
            </a:solidFill>
          </a:ln>
        </p:spPr>
      </p:pic>
      <p:sp>
        <p:nvSpPr>
          <p:cNvPr id="10" name="Rectangle à coins arrondis 9"/>
          <p:cNvSpPr/>
          <p:nvPr/>
        </p:nvSpPr>
        <p:spPr>
          <a:xfrm>
            <a:off x="3152469" y="106659"/>
            <a:ext cx="5613867" cy="424168"/>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Parcoursup, le facilitateur de votre accès au supérieur</a:t>
            </a:r>
          </a:p>
        </p:txBody>
      </p:sp>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0532" y="1968995"/>
            <a:ext cx="360001" cy="360001"/>
          </a:xfrm>
          <a:prstGeom prst="rect">
            <a:avLst/>
          </a:prstGeom>
        </p:spPr>
      </p:pic>
    </p:spTree>
    <p:extLst>
      <p:ext uri="{BB962C8B-B14F-4D97-AF65-F5344CB8AC3E}">
        <p14:creationId xmlns:p14="http://schemas.microsoft.com/office/powerpoint/2010/main" val="68396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rPr>
              <a:t>Rassurer à la lumière des résultats de 2025</a:t>
            </a:r>
            <a:endParaRPr lang="fr-FR" sz="2000" b="1" dirty="0">
              <a:solidFill>
                <a:srgbClr val="000091"/>
              </a:solidFill>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50</a:t>
            </a:fld>
            <a:endParaRPr lang="fr-FR" dirty="0">
              <a:solidFill>
                <a:schemeClr val="tx1"/>
              </a:solidFill>
            </a:endParaRPr>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51</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74 % </a:t>
            </a:r>
            <a:r>
              <a:rPr lang="fr-FR" sz="1300" dirty="0">
                <a:solidFill>
                  <a:schemeClr val="tx1"/>
                </a:solidFill>
              </a:rPr>
              <a:t>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5,6 : </a:t>
            </a:r>
            <a:r>
              <a:rPr lang="fr-FR" sz="1300" dirty="0">
                <a:solidFill>
                  <a:schemeClr val="tx1"/>
                </a:solidFill>
              </a:rPr>
              <a:t>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3,2 jours : </a:t>
            </a:r>
            <a:r>
              <a:rPr lang="fr-FR" sz="1300" dirty="0">
                <a:solidFill>
                  <a:schemeClr val="tx1"/>
                </a:solidFill>
              </a:rPr>
              <a:t>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b="1" dirty="0">
                <a:solidFill>
                  <a:schemeClr val="tx1"/>
                </a:solidFill>
              </a:rPr>
              <a:t>81% :  </a:t>
            </a:r>
            <a:r>
              <a:rPr lang="fr-FR" sz="1300" dirty="0">
                <a:solidFill>
                  <a:schemeClr val="tx1"/>
                </a:solidFill>
              </a:rPr>
              <a:t>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83 000 : </a:t>
            </a:r>
            <a:r>
              <a:rPr lang="fr-FR" sz="1300" dirty="0">
                <a:solidFill>
                  <a:schemeClr val="tx1"/>
                </a:solidFill>
              </a:rPr>
              <a:t>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tx1"/>
                </a:solidFill>
              </a:rPr>
              <a:t>Sources</a:t>
            </a:r>
            <a:r>
              <a:rPr lang="fr-FR" sz="700" dirty="0">
                <a:solidFill>
                  <a:schemeClr val="tx1"/>
                </a:solidFill>
              </a:rPr>
              <a:t> : bilan Parcoursup 2025 ; baromètre Parcoursup 2025 ; note flash SIES « </a:t>
            </a:r>
            <a:r>
              <a:rPr lang="fr-FR" sz="700" i="1" dirty="0">
                <a:solidFill>
                  <a:schemeClr val="tx1"/>
                </a:solidFill>
              </a:rPr>
              <a:t>Parcoursup 2025 : les propositions d’admission dans l’enseignement supérieur »</a:t>
            </a:r>
            <a:endParaRPr lang="fr-FR" sz="700" dirty="0">
              <a:solidFill>
                <a:schemeClr val="tx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pic>
        <p:nvPicPr>
          <p:cNvPr id="9" name="Graphique 13" descr="Index pointant vers la droite vu du côté du dos de la main">
            <a:extLst>
              <a:ext uri="{FF2B5EF4-FFF2-40B4-BE49-F238E27FC236}">
                <a16:creationId xmlns:a16="http://schemas.microsoft.com/office/drawing/2014/main" id="{074BE8D7-53F6-492A-8A1F-F4EDF880B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8224" y="2203320"/>
            <a:ext cx="360001" cy="360001"/>
          </a:xfrm>
          <a:prstGeom prst="rect">
            <a:avLst/>
          </a:prstGeom>
        </p:spPr>
      </p:pic>
      <p:sp>
        <p:nvSpPr>
          <p:cNvPr id="10" name="Rectangle à coins arrondis 9"/>
          <p:cNvSpPr/>
          <p:nvPr/>
        </p:nvSpPr>
        <p:spPr>
          <a:xfrm>
            <a:off x="3702816" y="152067"/>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éléments de bilan 2025 qui rassurent</a:t>
            </a:r>
          </a:p>
        </p:txBody>
      </p:sp>
    </p:spTree>
    <p:extLst>
      <p:ext uri="{BB962C8B-B14F-4D97-AF65-F5344CB8AC3E}">
        <p14:creationId xmlns:p14="http://schemas.microsoft.com/office/powerpoint/2010/main" val="3993477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3205" y="1752600"/>
            <a:ext cx="2656245" cy="1905000"/>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52</a:t>
            </a:fld>
            <a:endParaRPr lang="fr-FR" dirty="0">
              <a:solidFill>
                <a:schemeClr val="tx1"/>
              </a:solidFill>
            </a:endParaRP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3398064" y="1447800"/>
            <a:ext cx="4897572" cy="2055161"/>
          </a:xfrm>
        </p:spPr>
      </p:pic>
    </p:spTree>
    <p:extLst>
      <p:ext uri="{BB962C8B-B14F-4D97-AF65-F5344CB8AC3E}">
        <p14:creationId xmlns:p14="http://schemas.microsoft.com/office/powerpoint/2010/main" val="3524104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12/01/2026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53</a:t>
            </a:fld>
            <a:endParaRPr lang="fr-FR" dirty="0">
              <a:solidFill>
                <a:schemeClr val="bg1"/>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284878020"/>
              </p:ext>
            </p:extLst>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spid="_x0000_s2063" r:id="rId3" imgW="30073963" imgH="16889245" progId="">
                  <p:embed/>
                </p:oleObj>
              </mc:Choice>
              <mc:Fallback>
                <p:oleObj r:id="rId3" imgW="30073963" imgH="16889245" progId="">
                  <p:embed/>
                  <p:pic>
                    <p:nvPicPr>
                      <p:cNvPr id="0" name=""/>
                      <p:cNvPicPr/>
                      <p:nvPr/>
                    </p:nvPicPr>
                    <p:blipFill>
                      <a:blip r:embed="rId4"/>
                      <a:stretch>
                        <a:fillRect/>
                      </a:stretch>
                    </p:blipFill>
                    <p:spPr>
                      <a:xfrm>
                        <a:off x="0" y="0"/>
                        <a:ext cx="9144000" cy="5143500"/>
                      </a:xfrm>
                      <a:prstGeom prst="rect">
                        <a:avLst/>
                      </a:prstGeom>
                    </p:spPr>
                  </p:pic>
                </p:oleObj>
              </mc:Fallback>
            </mc:AlternateContent>
          </a:graphicData>
        </a:graphic>
      </p:graphicFrame>
    </p:spTree>
    <p:extLst>
      <p:ext uri="{BB962C8B-B14F-4D97-AF65-F5344CB8AC3E}">
        <p14:creationId xmlns:p14="http://schemas.microsoft.com/office/powerpoint/2010/main" val="3272590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54</a:t>
            </a:fld>
            <a:endParaRPr lang="fr-FR" dirty="0">
              <a:solidFill>
                <a:schemeClr val="tx1"/>
              </a:solidFill>
            </a:endParaRPr>
          </a:p>
        </p:txBody>
      </p:sp>
      <p:sp>
        <p:nvSpPr>
          <p:cNvPr id="6" name="Rectangle à coins arrondis 5"/>
          <p:cNvSpPr/>
          <p:nvPr/>
        </p:nvSpPr>
        <p:spPr>
          <a:xfrm>
            <a:off x="3460900" y="127441"/>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dates clés de la phase d’admission principale</a:t>
            </a:r>
          </a:p>
        </p:txBody>
      </p:sp>
      <p:graphicFrame>
        <p:nvGraphicFramePr>
          <p:cNvPr id="2" name="Objet 1"/>
          <p:cNvGraphicFramePr>
            <a:graphicFrameLocks noChangeAspect="1"/>
          </p:cNvGraphicFramePr>
          <p:nvPr>
            <p:extLst>
              <p:ext uri="{D42A27DB-BD31-4B8C-83A1-F6EECF244321}">
                <p14:modId xmlns:p14="http://schemas.microsoft.com/office/powerpoint/2010/main" val="135397307"/>
              </p:ext>
            </p:extLst>
          </p:nvPr>
        </p:nvGraphicFramePr>
        <p:xfrm>
          <a:off x="1195047" y="892204"/>
          <a:ext cx="6796013" cy="3817447"/>
        </p:xfrm>
        <a:graphic>
          <a:graphicData uri="http://schemas.openxmlformats.org/presentationml/2006/ole">
            <mc:AlternateContent xmlns:mc="http://schemas.openxmlformats.org/markup-compatibility/2006">
              <mc:Choice xmlns:v="urn:schemas-microsoft-com:vml" Requires="v">
                <p:oleObj spid="_x0000_s3087" r:id="rId3" imgW="30073963" imgH="16889245" progId="">
                  <p:embed/>
                </p:oleObj>
              </mc:Choice>
              <mc:Fallback>
                <p:oleObj r:id="rId3" imgW="30073963" imgH="16889245" progId="">
                  <p:embed/>
                  <p:pic>
                    <p:nvPicPr>
                      <p:cNvPr id="0" name=""/>
                      <p:cNvPicPr/>
                      <p:nvPr/>
                    </p:nvPicPr>
                    <p:blipFill>
                      <a:blip r:embed="rId4"/>
                      <a:stretch>
                        <a:fillRect/>
                      </a:stretch>
                    </p:blipFill>
                    <p:spPr>
                      <a:xfrm>
                        <a:off x="1195047" y="892204"/>
                        <a:ext cx="6796013" cy="3817447"/>
                      </a:xfrm>
                      <a:prstGeom prst="rect">
                        <a:avLst/>
                      </a:prstGeom>
                    </p:spPr>
                  </p:pic>
                </p:oleObj>
              </mc:Fallback>
            </mc:AlternateContent>
          </a:graphicData>
        </a:graphic>
      </p:graphicFrame>
    </p:spTree>
    <p:extLst>
      <p:ext uri="{BB962C8B-B14F-4D97-AF65-F5344CB8AC3E}">
        <p14:creationId xmlns:p14="http://schemas.microsoft.com/office/powerpoint/2010/main" val="691592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1022863"/>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2026.</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55</a:t>
            </a:fld>
            <a:endParaRPr lang="fr-FR" dirty="0">
              <a:solidFill>
                <a:schemeClr val="tx1"/>
              </a:solidFill>
            </a:endParaRP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40 jours : du 2 juin au 11 juillet 2026</a:t>
            </a:r>
          </a:p>
        </p:txBody>
      </p:sp>
    </p:spTree>
    <p:extLst>
      <p:ext uri="{BB962C8B-B14F-4D97-AF65-F5344CB8AC3E}">
        <p14:creationId xmlns:p14="http://schemas.microsoft.com/office/powerpoint/2010/main" val="322137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56</a:t>
            </a:fld>
            <a:endParaRPr lang="fr-FR" dirty="0">
              <a:solidFill>
                <a:schemeClr val="tx1"/>
              </a:solidFill>
            </a:endParaRPr>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400" b="1" dirty="0">
                <a:solidFill>
                  <a:srgbClr val="000091"/>
                </a:solidFill>
              </a:rPr>
              <a:t>Des ressources variées pour les professeurs principaux, les élèves et les parents </a:t>
            </a:r>
          </a:p>
          <a:p>
            <a:pPr marL="285750" indent="-285750" algn="just">
              <a:buFont typeface="Wingdings" panose="05000000000000000000" pitchFamily="2" charset="2"/>
              <a:buChar char="§"/>
            </a:pPr>
            <a:r>
              <a:rPr lang="fr-FR" sz="1400" dirty="0">
                <a:solidFill>
                  <a:schemeClr val="tx1"/>
                </a:solidFill>
                <a:ea typeface="+mj-ea"/>
                <a:cs typeface="+mj-cs"/>
              </a:rPr>
              <a:t>Pour bien comprendre le fonctionnement de Parcoursup</a:t>
            </a:r>
          </a:p>
          <a:p>
            <a:pPr marL="285750" indent="-285750" algn="just">
              <a:buFont typeface="Wingdings" panose="05000000000000000000" pitchFamily="2" charset="2"/>
              <a:buChar char="§"/>
            </a:pPr>
            <a:r>
              <a:rPr lang="fr-FR" sz="1400" dirty="0">
                <a:solidFill>
                  <a:schemeClr val="tx1"/>
                </a:solidFill>
                <a:ea typeface="+mj-ea"/>
                <a:cs typeface="+mj-cs"/>
              </a:rPr>
              <a:t>Pour aider les enseignants à mieux suivre et conseiller leurs élèves</a:t>
            </a:r>
          </a:p>
          <a:p>
            <a:pPr marL="285750" indent="-285750">
              <a:spcBef>
                <a:spcPts val="600"/>
              </a:spcBef>
              <a:spcAft>
                <a:spcPts val="1200"/>
              </a:spcAft>
              <a:buFont typeface="Wingdings" panose="05000000000000000000" pitchFamily="2" charset="2"/>
              <a:buChar char="Ø"/>
            </a:pPr>
            <a:r>
              <a:rPr lang="fr-FR" sz="1400" b="1" dirty="0">
                <a:solidFill>
                  <a:srgbClr val="000091"/>
                </a:solidFill>
              </a:rPr>
              <a:t>Un site d’entrainement pour comprendre, s’entrainer et se rassurer  </a:t>
            </a:r>
          </a:p>
          <a:p>
            <a:pPr>
              <a:spcAft>
                <a:spcPts val="1200"/>
              </a:spcAft>
            </a:pPr>
            <a:endParaRPr lang="fr-FR" sz="1600" b="1" dirty="0">
              <a:solidFill>
                <a:srgbClr val="F28E65"/>
              </a:solidFill>
              <a:latin typeface="Marianne" panose="02000000000000000000" pitchFamily="2" charset="0"/>
            </a:endParaRPr>
          </a:p>
          <a:p>
            <a:pPr marL="285750" indent="-285750">
              <a:spcBef>
                <a:spcPts val="600"/>
              </a:spcBef>
              <a:buFont typeface="Wingdings" panose="05000000000000000000" pitchFamily="2" charset="2"/>
              <a:buChar char="Ø"/>
            </a:pPr>
            <a:endParaRPr lang="fr-FR" sz="1800" b="1" dirty="0">
              <a:solidFill>
                <a:srgbClr val="F28E65"/>
              </a:solidFill>
              <a:effectLst>
                <a:outerShdw blurRad="38100" dist="38100" dir="2700000" algn="tl">
                  <a:srgbClr val="000000">
                    <a:alpha val="43137"/>
                  </a:srgbClr>
                </a:outerShdw>
              </a:effectLst>
              <a:latin typeface="Marianne" panose="02000000000000000000" pitchFamily="2" charset="0"/>
            </a:endParaRPr>
          </a:p>
        </p:txBody>
      </p:sp>
      <p:pic>
        <p:nvPicPr>
          <p:cNvPr id="6" name="Image 5">
            <a:hlinkClick r:id="rId2"/>
            <a:extLst>
              <a:ext uri="{FF2B5EF4-FFF2-40B4-BE49-F238E27FC236}">
                <a16:creationId xmlns:a16="http://schemas.microsoft.com/office/drawing/2014/main" id="{C4ABEA9E-34F3-4EF5-BE9A-A847E016B8CF}"/>
              </a:ext>
            </a:extLst>
          </p:cNvPr>
          <p:cNvPicPr>
            <a:picLocks noChangeAspect="1"/>
          </p:cNvPicPr>
          <p:nvPr/>
        </p:nvPicPr>
        <p:blipFill>
          <a:blip r:embed="rId3"/>
          <a:stretch>
            <a:fillRect/>
          </a:stretch>
        </p:blipFill>
        <p:spPr>
          <a:xfrm>
            <a:off x="655697" y="2377781"/>
            <a:ext cx="3708199" cy="2162634"/>
          </a:xfrm>
          <a:prstGeom prst="rect">
            <a:avLst/>
          </a:prstGeom>
          <a:ln>
            <a:solidFill>
              <a:schemeClr val="bg1">
                <a:lumMod val="85000"/>
              </a:schemeClr>
            </a:solidFill>
          </a:ln>
        </p:spPr>
      </p:pic>
      <p:sp>
        <p:nvSpPr>
          <p:cNvPr id="8" name="Rectangle 7">
            <a:extLst>
              <a:ext uri="{FF2B5EF4-FFF2-40B4-BE49-F238E27FC236}">
                <a16:creationId xmlns:a16="http://schemas.microsoft.com/office/drawing/2014/main" id="{16F4B9D8-7043-47EB-B3EF-624C2F564C1A}"/>
              </a:ext>
            </a:extLst>
          </p:cNvPr>
          <p:cNvSpPr/>
          <p:nvPr/>
        </p:nvSpPr>
        <p:spPr>
          <a:xfrm>
            <a:off x="4582560" y="2510517"/>
            <a:ext cx="4203229" cy="1631216"/>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sz="1400" dirty="0">
                <a:solidFill>
                  <a:schemeClr val="tx2">
                    <a:lumMod val="75000"/>
                  </a:schemeClr>
                </a:solidFill>
                <a:ea typeface="+mj-ea"/>
                <a:cs typeface="+mj-cs"/>
              </a:rPr>
              <a:t>Tester les différentes étapes</a:t>
            </a:r>
          </a:p>
          <a:p>
            <a:pPr marL="285750" indent="-285750">
              <a:lnSpc>
                <a:spcPct val="150000"/>
              </a:lnSpc>
              <a:buFont typeface="Wingdings" panose="05000000000000000000" pitchFamily="2" charset="2"/>
              <a:buChar char="Ø"/>
            </a:pPr>
            <a:r>
              <a:rPr lang="fr-FR" sz="1400" dirty="0">
                <a:solidFill>
                  <a:schemeClr val="tx2">
                    <a:lumMod val="75000"/>
                  </a:schemeClr>
                </a:solidFill>
                <a:ea typeface="+mj-ea"/>
                <a:cs typeface="+mj-cs"/>
              </a:rPr>
              <a:t>Limiter le stress lié à l’inconnu</a:t>
            </a:r>
          </a:p>
          <a:p>
            <a:pPr marL="285750" indent="-285750">
              <a:lnSpc>
                <a:spcPct val="150000"/>
              </a:lnSpc>
              <a:buFont typeface="Wingdings" panose="05000000000000000000" pitchFamily="2" charset="2"/>
              <a:buChar char="Ø"/>
            </a:pPr>
            <a:r>
              <a:rPr lang="fr-FR" sz="1400" dirty="0">
                <a:solidFill>
                  <a:schemeClr val="tx2">
                    <a:lumMod val="75000"/>
                  </a:schemeClr>
                </a:solidFill>
                <a:ea typeface="+mj-ea"/>
                <a:cs typeface="+mj-cs"/>
              </a:rPr>
              <a:t>Accessible depuis </a:t>
            </a:r>
            <a:r>
              <a:rPr lang="fr-FR" sz="1400" b="1" dirty="0">
                <a:solidFill>
                  <a:schemeClr val="tx2">
                    <a:lumMod val="75000"/>
                  </a:schemeClr>
                </a:solidFill>
                <a:ea typeface="+mj-ea"/>
                <a:cs typeface="+mj-cs"/>
              </a:rPr>
              <a:t>parcoursup.gouv.fr</a:t>
            </a:r>
          </a:p>
          <a:p>
            <a:pPr marL="285750" indent="-285750">
              <a:lnSpc>
                <a:spcPct val="150000"/>
              </a:lnSpc>
              <a:buFont typeface="Wingdings" panose="05000000000000000000" pitchFamily="2" charset="2"/>
              <a:buChar char="Ø"/>
            </a:pPr>
            <a:r>
              <a:rPr lang="fr-FR" sz="1400" dirty="0">
                <a:solidFill>
                  <a:schemeClr val="tx2">
                    <a:lumMod val="75000"/>
                  </a:schemeClr>
                </a:solidFill>
                <a:ea typeface="+mj-ea"/>
                <a:cs typeface="+mj-cs"/>
              </a:rPr>
              <a:t>Des conseils, des vidéos, une FAQ</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p:txBody>
      </p:sp>
      <p:sp>
        <p:nvSpPr>
          <p:cNvPr id="9" name="Rectangle à coins arrondis 8"/>
          <p:cNvSpPr/>
          <p:nvPr/>
        </p:nvSpPr>
        <p:spPr>
          <a:xfrm>
            <a:off x="3523785" y="1372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2026 : une procédure mieux accompagnée en amont</a:t>
            </a:r>
          </a:p>
        </p:txBody>
      </p:sp>
    </p:spTree>
    <p:extLst>
      <p:ext uri="{BB962C8B-B14F-4D97-AF65-F5344CB8AC3E}">
        <p14:creationId xmlns:p14="http://schemas.microsoft.com/office/powerpoint/2010/main" val="3591545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858510"/>
            <a:ext cx="8555875"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Clr>
                <a:srgbClr val="0000FF"/>
              </a:buClr>
              <a:buNone/>
              <a:defRPr/>
            </a:pPr>
            <a:r>
              <a:rPr lang="fr-FR" sz="1867" b="1" dirty="0">
                <a:solidFill>
                  <a:srgbClr val="000091"/>
                </a:solidFill>
              </a:rPr>
              <a:t>Formations sélectives (BTS, BUT, classe prépa, IFSI, écoles, etc.) </a:t>
            </a: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 </a:t>
            </a:r>
            <a:br>
              <a:rPr lang="fr-FR" sz="1400" b="1" kern="0" dirty="0">
                <a:solidFill>
                  <a:prstClr val="white"/>
                </a:solidFill>
              </a:rPr>
            </a:br>
            <a:r>
              <a:rPr lang="fr-FR" sz="1400" b="1" kern="0" dirty="0">
                <a:solidFill>
                  <a:prstClr val="white"/>
                </a:solidFill>
              </a:rPr>
              <a:t>(proposition d’admission)</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srgbClr val="3D566E"/>
                </a:solidFill>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peut demander à la formation les raisons de cette décision</a:t>
            </a:r>
          </a:p>
          <a:p>
            <a:pPr algn="just" defTabSz="609585">
              <a:defRPr/>
            </a:pPr>
            <a:r>
              <a:rPr lang="fr-FR" sz="1400" b="1" kern="0" dirty="0">
                <a:solidFill>
                  <a:schemeClr val="bg1"/>
                </a:solidFill>
              </a:rPr>
              <a:t>La marche à suivre est explicitée dans son dossier, en face du vœu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57</a:t>
            </a:fld>
            <a:endParaRPr lang="fr-FR" sz="1600" dirty="0">
              <a:solidFill>
                <a:schemeClr val="tx1"/>
              </a:solidFill>
              <a:latin typeface="Marianne" panose="02000000000000000000" pitchFamily="2" charset="0"/>
            </a:endParaRPr>
          </a:p>
        </p:txBody>
      </p:sp>
      <p:sp>
        <p:nvSpPr>
          <p:cNvPr id="14" name="Rectangle à coins arrondis 13"/>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Quelles réponses de la part des formations ?</a:t>
            </a:r>
          </a:p>
        </p:txBody>
      </p:sp>
    </p:spTree>
    <p:extLst>
      <p:ext uri="{BB962C8B-B14F-4D97-AF65-F5344CB8AC3E}">
        <p14:creationId xmlns:p14="http://schemas.microsoft.com/office/powerpoint/2010/main" val="525661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58</a:t>
            </a:fld>
            <a:endParaRPr lang="fr-FR" sz="1600" dirty="0">
              <a:solidFill>
                <a:schemeClr val="tx1"/>
              </a:solidFill>
              <a:latin typeface="Marianne" panose="02000000000000000000" pitchFamily="2" charset="0"/>
            </a:endParaRP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OUI-SI (*) </a:t>
            </a:r>
            <a:br>
              <a:rPr lang="fr-FR" sz="1400" b="1" kern="0" dirty="0">
                <a:solidFill>
                  <a:prstClr val="white"/>
                </a:solidFill>
              </a:rPr>
            </a:br>
            <a:r>
              <a:rPr lang="fr-FR" sz="1400" b="1" kern="0" dirty="0">
                <a:solidFill>
                  <a:prstClr val="white"/>
                </a:solidFill>
              </a:rPr>
              <a:t>(proposition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a:t>
            </a:r>
            <a:r>
              <a:rPr lang="fr-FR" sz="1400" b="1" kern="0" dirty="0">
                <a:solidFill>
                  <a:srgbClr val="000091"/>
                </a:solidFill>
              </a:rPr>
              <a:t> </a:t>
            </a:r>
          </a:p>
        </p:txBody>
      </p:sp>
      <p:sp>
        <p:nvSpPr>
          <p:cNvPr id="14" name="Rectangle à coins arrondis 13"/>
          <p:cNvSpPr/>
          <p:nvPr/>
        </p:nvSpPr>
        <p:spPr>
          <a:xfrm>
            <a:off x="4686624" y="3151369"/>
            <a:ext cx="3861131" cy="149096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67" b="1" dirty="0">
                <a:solidFill>
                  <a:srgbClr val="000091"/>
                </a:solidFill>
              </a:rPr>
              <a:t>Formations non sélectives (licences, LPE, PASS) </a:t>
            </a:r>
            <a:endParaRPr lang="fr-FR" sz="2400" dirty="0">
              <a:solidFill>
                <a:srgbClr val="000091"/>
              </a:solidFill>
            </a:endParaRPr>
          </a:p>
          <a:p>
            <a:endParaRPr lang="fr-FR" sz="2400" dirty="0">
              <a:solidFill>
                <a:srgbClr val="000091"/>
              </a:solidFill>
              <a:latin typeface="Marianne" panose="02000000000000000000" pitchFamily="2" charset="0"/>
            </a:endParaRPr>
          </a:p>
        </p:txBody>
      </p:sp>
      <p:sp>
        <p:nvSpPr>
          <p:cNvPr id="18" name="ZoneTexte 17">
            <a:extLst>
              <a:ext uri="{FF2B5EF4-FFF2-40B4-BE49-F238E27FC236}">
                <a16:creationId xmlns:a16="http://schemas.microsoft.com/office/drawing/2014/main" id="{88A936CB-D3D9-44F3-9396-E4142426E89B}"/>
              </a:ext>
            </a:extLst>
          </p:cNvPr>
          <p:cNvSpPr txBox="1"/>
          <p:nvPr/>
        </p:nvSpPr>
        <p:spPr>
          <a:xfrm flipH="1">
            <a:off x="377664" y="4697224"/>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19" name="Rectangle à coins arrondis 18"/>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Quelles réponses de la part des formations ?</a:t>
            </a:r>
          </a:p>
        </p:txBody>
      </p:sp>
      <p:sp>
        <p:nvSpPr>
          <p:cNvPr id="20" name="Rectangle à coins arrondis 19"/>
          <p:cNvSpPr/>
          <p:nvPr/>
        </p:nvSpPr>
        <p:spPr>
          <a:xfrm>
            <a:off x="352309" y="1408479"/>
            <a:ext cx="3214510"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 </a:t>
            </a:r>
            <a:br>
              <a:rPr lang="fr-FR" sz="1400" b="1" kern="0" dirty="0">
                <a:solidFill>
                  <a:prstClr val="white"/>
                </a:solidFill>
              </a:rPr>
            </a:br>
            <a:r>
              <a:rPr lang="fr-FR" sz="1400" b="1" kern="0" dirty="0">
                <a:solidFill>
                  <a:prstClr val="white"/>
                </a:solidFill>
              </a:rPr>
              <a:t>(proposition d’admission)</a:t>
            </a:r>
          </a:p>
        </p:txBody>
      </p:sp>
    </p:spTree>
    <p:extLst>
      <p:ext uri="{BB962C8B-B14F-4D97-AF65-F5344CB8AC3E}">
        <p14:creationId xmlns:p14="http://schemas.microsoft.com/office/powerpoint/2010/main" val="1906849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59</a:t>
            </a:fld>
            <a:endParaRPr lang="fr-FR" dirty="0">
              <a:solidFill>
                <a:schemeClr val="tx1"/>
              </a:solidFill>
            </a:endParaRPr>
          </a:p>
        </p:txBody>
      </p:sp>
      <p:sp>
        <p:nvSpPr>
          <p:cNvPr id="10" name="Espace réservé du contenu 9"/>
          <p:cNvSpPr>
            <a:spLocks noGrp="1"/>
          </p:cNvSpPr>
          <p:nvPr>
            <p:ph sz="quarter" idx="14"/>
          </p:nvPr>
        </p:nvSpPr>
        <p:spPr>
          <a:xfrm>
            <a:off x="527823" y="960114"/>
            <a:ext cx="8048364" cy="2574000"/>
          </a:xfrm>
        </p:spPr>
        <p:txBody>
          <a:bodyPr/>
          <a:lstStyle/>
          <a:p>
            <a:pPr marL="391573" indent="-380990" algn="just">
              <a:buSzTx/>
            </a:pPr>
            <a:r>
              <a:rPr lang="fr-FR" sz="1800" b="1" dirty="0">
                <a:solidFill>
                  <a:srgbClr val="F28E65"/>
                </a:solidFill>
              </a:rPr>
              <a:t>Oui-si, </a:t>
            </a:r>
            <a:r>
              <a:rPr lang="fr-FR" sz="1400" dirty="0"/>
              <a:t>c’est une </a:t>
            </a:r>
            <a:r>
              <a:rPr lang="fr-FR" sz="1400" b="1" dirty="0">
                <a:solidFill>
                  <a:srgbClr val="F28E65"/>
                </a:solidFill>
              </a:rPr>
              <a:t>proposition d’admission avec un dispositif d’accompagnement intégré à la</a:t>
            </a:r>
          </a:p>
          <a:p>
            <a:pPr marL="391573" indent="-380990" algn="just"/>
            <a:r>
              <a:rPr lang="fr-FR" sz="1400" b="1" dirty="0">
                <a:solidFill>
                  <a:srgbClr val="F28E65"/>
                </a:solidFill>
              </a:rPr>
              <a:t>formation, </a:t>
            </a:r>
            <a:r>
              <a:rPr lang="fr-FR" sz="1400" dirty="0"/>
              <a:t>proposé pour l’essentiel par les licences non sélectives à l’Université</a:t>
            </a:r>
          </a:p>
          <a:p>
            <a:pPr marL="391573" indent="-380990" algn="just">
              <a:buSzTx/>
            </a:pPr>
            <a:endParaRPr lang="fr-FR" sz="1400" b="1" dirty="0">
              <a:solidFill>
                <a:srgbClr val="F28E65"/>
              </a:solidFill>
            </a:endParaRPr>
          </a:p>
          <a:p>
            <a:pPr marL="391573" indent="-380990" algn="just">
              <a:buSzTx/>
            </a:pPr>
            <a:r>
              <a:rPr lang="fr-FR" sz="1400" b="1" dirty="0">
                <a:solidFill>
                  <a:srgbClr val="F28E65"/>
                </a:solidFill>
              </a:rPr>
              <a:t>Objectif : aider les étudiants à réussir leur licence</a:t>
            </a:r>
          </a:p>
          <a:p>
            <a:pPr marL="10583" algn="just"/>
            <a:r>
              <a:rPr lang="fr-FR" sz="1400" dirty="0"/>
              <a:t>Pour découvrir le dispositif proposé par l’université &gt; cliquer sur le </a:t>
            </a:r>
            <a:r>
              <a:rPr lang="fr-FR" sz="1400" b="1" dirty="0">
                <a:solidFill>
                  <a:srgbClr val="F28E65"/>
                </a:solidFill>
              </a:rPr>
              <a:t>bouton « infos sur le oui-si » </a:t>
            </a:r>
            <a:r>
              <a:rPr lang="fr-FR" sz="1400" dirty="0"/>
              <a:t>en face de la proposition dans votre dossier. Les dispositifs sont variés : </a:t>
            </a:r>
            <a:r>
              <a:rPr lang="fr-FR" sz="1400" b="1" dirty="0">
                <a:solidFill>
                  <a:srgbClr val="F28E65"/>
                </a:solidFill>
              </a:rPr>
              <a:t> </a:t>
            </a:r>
          </a:p>
          <a:p>
            <a:pPr marL="296333" indent="-285750" algn="just">
              <a:buFont typeface="Arial" panose="020B0604020202020204" pitchFamily="34" charset="0"/>
              <a:buChar char="•"/>
            </a:pPr>
            <a:r>
              <a:rPr lang="fr-FR" sz="1400" dirty="0"/>
              <a:t>accompagnement méthodologique,</a:t>
            </a:r>
          </a:p>
          <a:p>
            <a:pPr marL="296333" indent="-285750" algn="just">
              <a:buFont typeface="Arial" panose="020B0604020202020204" pitchFamily="34" charset="0"/>
              <a:buChar char="•"/>
            </a:pPr>
            <a:r>
              <a:rPr lang="fr-FR" sz="1400" dirty="0"/>
              <a:t>modules de remise à niveau dans certaines matières,</a:t>
            </a:r>
          </a:p>
          <a:p>
            <a:pPr marL="296333" indent="-285750" algn="just">
              <a:buFont typeface="Arial" panose="020B0604020202020204" pitchFamily="34" charset="0"/>
              <a:buChar char="•"/>
            </a:pPr>
            <a:r>
              <a:rPr lang="fr-FR" sz="1400" dirty="0"/>
              <a:t>tutorat individualisé ou collectif avec un enseignant ou un étudiant tuteur.</a:t>
            </a:r>
            <a:endParaRPr lang="fr-FR" sz="1400" b="1" dirty="0"/>
          </a:p>
          <a:p>
            <a:pPr algn="just"/>
            <a:br>
              <a:rPr lang="fr-FR" sz="1400" dirty="0"/>
            </a:br>
            <a:r>
              <a:rPr lang="fr-FR" sz="1400" dirty="0"/>
              <a:t>Cet accompagnement peut être </a:t>
            </a:r>
            <a:r>
              <a:rPr lang="fr-FR" sz="1400" b="1" dirty="0">
                <a:solidFill>
                  <a:srgbClr val="F28E65"/>
                </a:solidFill>
              </a:rPr>
              <a:t>programmé sur la durée de la Licence en 3 ans ou, dans certains cas, sur 4 ans </a:t>
            </a:r>
            <a:r>
              <a:rPr lang="fr-FR" sz="1400" dirty="0"/>
              <a:t>pour permettre à l’étudiant d’avancer à son rythme et réussir sa 1</a:t>
            </a:r>
            <a:r>
              <a:rPr lang="fr-FR" sz="1400" baseline="30000" dirty="0"/>
              <a:t>ère</a:t>
            </a:r>
            <a:r>
              <a:rPr lang="fr-FR" sz="1400" dirty="0"/>
              <a:t> année en 2 ans avec des bases solides.</a:t>
            </a:r>
          </a:p>
          <a:p>
            <a:pPr marL="237061" indent="-237061" defTabSz="609585">
              <a:defRPr/>
            </a:pPr>
            <a:r>
              <a:rPr lang="fr-FR" sz="1400" b="1" u="sng" dirty="0"/>
              <a:t>À savoir </a:t>
            </a:r>
            <a:r>
              <a:rPr lang="fr-FR" sz="1400" dirty="0"/>
              <a:t>: 26 000 étudiants inscrits en oui-si en 2024-2025</a:t>
            </a:r>
          </a:p>
          <a:p>
            <a:endParaRPr lang="fr-FR" dirty="0"/>
          </a:p>
        </p:txBody>
      </p:sp>
      <p:sp>
        <p:nvSpPr>
          <p:cNvPr id="5" name="Rectangle à coins arrondis 4"/>
          <p:cNvSpPr/>
          <p:nvPr/>
        </p:nvSpPr>
        <p:spPr>
          <a:xfrm>
            <a:off x="3523785" y="179184"/>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réponse Oui-si, c’est quoi ?</a:t>
            </a:r>
          </a:p>
        </p:txBody>
      </p:sp>
    </p:spTree>
    <p:extLst>
      <p:ext uri="{BB962C8B-B14F-4D97-AF65-F5344CB8AC3E}">
        <p14:creationId xmlns:p14="http://schemas.microsoft.com/office/powerpoint/2010/main" val="73710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12/01/2026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6</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60</a:t>
            </a:fld>
            <a:endParaRPr lang="fr-FR" dirty="0">
              <a:solidFill>
                <a:schemeClr val="tx1"/>
              </a:solidFill>
              <a:latin typeface="Marianne" panose="02000000000000000000" pitchFamily="2" charset="0"/>
            </a:endParaRPr>
          </a:p>
        </p:txBody>
      </p:sp>
      <p:sp>
        <p:nvSpPr>
          <p:cNvPr id="5" name="Espace réservé du contenu 4"/>
          <p:cNvSpPr>
            <a:spLocks noGrp="1"/>
          </p:cNvSpPr>
          <p:nvPr>
            <p:ph sz="quarter" idx="14"/>
          </p:nvPr>
        </p:nvSpPr>
        <p:spPr>
          <a:xfrm>
            <a:off x="546100" y="942211"/>
            <a:ext cx="8026400" cy="2991260"/>
          </a:xfrm>
        </p:spPr>
        <p:txBody>
          <a:bodyPr/>
          <a:lstStyle/>
          <a:p>
            <a:pPr marL="10583" algn="just">
              <a:buSzTx/>
            </a:pPr>
            <a:r>
              <a:rPr lang="fr-FR" sz="1400" b="1" dirty="0">
                <a:solidFill>
                  <a:srgbClr val="F28E65"/>
                </a:solidFill>
              </a:rPr>
              <a:t>Les candidats sont alertés, le matin, dès qu’ils reçoivent une proposition d’admission </a:t>
            </a:r>
          </a:p>
          <a:p>
            <a:pPr marL="296333" indent="-285750" algn="just">
              <a:buSzTx/>
              <a:buFont typeface="Arial" panose="020B0604020202020204" pitchFamily="34" charset="0"/>
              <a:buChar char="•"/>
            </a:pPr>
            <a:r>
              <a:rPr lang="fr-FR" sz="1400" b="1" dirty="0">
                <a:solidFill>
                  <a:srgbClr val="F28E65"/>
                </a:solidFill>
              </a:rPr>
              <a:t>par SMS sur leur téléphone portable</a:t>
            </a:r>
          </a:p>
          <a:p>
            <a:pPr marL="296333" indent="-285750" algn="just">
              <a:buSzTx/>
              <a:buFont typeface="Arial" panose="020B0604020202020204" pitchFamily="34" charset="0"/>
              <a:buChar char="•"/>
            </a:pPr>
            <a:r>
              <a:rPr lang="fr-FR" sz="1400" b="1" dirty="0">
                <a:solidFill>
                  <a:srgbClr val="F28E65"/>
                </a:solidFill>
              </a:rPr>
              <a:t>par mail dans leur messagerie personnelle </a:t>
            </a:r>
            <a:r>
              <a:rPr lang="fr-FR" sz="1400" dirty="0">
                <a:solidFill>
                  <a:srgbClr val="000091"/>
                </a:solidFill>
              </a:rPr>
              <a:t>(une adresse mail valide et régulièrement consultée et un numéro de portable ont été demandés au moment de l’inscription)</a:t>
            </a:r>
            <a:endParaRPr lang="fr-FR" sz="1400" b="1" dirty="0">
              <a:solidFill>
                <a:srgbClr val="000091"/>
              </a:solidFill>
            </a:endParaRPr>
          </a:p>
          <a:p>
            <a:pPr marL="296333" indent="-285750" algn="just">
              <a:buSzTx/>
              <a:buFont typeface="Arial" panose="020B0604020202020204" pitchFamily="34" charset="0"/>
              <a:buChar char="•"/>
            </a:pPr>
            <a:r>
              <a:rPr lang="fr-FR" sz="1400" b="1" dirty="0">
                <a:solidFill>
                  <a:srgbClr val="F28E65"/>
                </a:solidFill>
              </a:rPr>
              <a:t>dans la messagerie intégrée au dossier </a:t>
            </a:r>
            <a:r>
              <a:rPr lang="fr-FR" sz="1400" dirty="0">
                <a:solidFill>
                  <a:srgbClr val="000091"/>
                </a:solidFill>
              </a:rPr>
              <a:t>candidat sur Parcoursup</a:t>
            </a:r>
          </a:p>
          <a:p>
            <a:pPr marL="10583" algn="just">
              <a:buSzTx/>
            </a:pPr>
            <a:endParaRPr lang="fr-FR" sz="1400" dirty="0">
              <a:solidFill>
                <a:srgbClr val="000091"/>
              </a:solidFill>
            </a:endParaRPr>
          </a:p>
          <a:p>
            <a:pPr marL="10583" algn="just">
              <a:buSzTx/>
            </a:pPr>
            <a:r>
              <a:rPr lang="fr-FR" sz="1400" b="1" dirty="0">
                <a:solidFill>
                  <a:srgbClr val="F28E65"/>
                </a:solidFill>
              </a:rPr>
              <a:t>À noter : </a:t>
            </a:r>
            <a:r>
              <a:rPr lang="fr-FR" sz="1400" dirty="0">
                <a:solidFill>
                  <a:srgbClr val="000091"/>
                </a:solidFill>
              </a:rPr>
              <a:t>il n’y a pas d’application mobile dédiée, l’application est compatible avec les smartphones. Cependant il est toujours conseillé d’interagir avec son dossier depuis un ordinateur. </a:t>
            </a:r>
          </a:p>
          <a:p>
            <a:pPr marL="10583" algn="just">
              <a:buSzTx/>
            </a:pPr>
            <a:endParaRPr lang="fr-FR" sz="1600" dirty="0">
              <a:solidFill>
                <a:srgbClr val="000091"/>
              </a:solidFill>
              <a:latin typeface="Marianne" panose="02000000000000000000" pitchFamily="2" charset="0"/>
            </a:endParaRPr>
          </a:p>
          <a:p>
            <a:endParaRPr lang="fr-FR" dirty="0"/>
          </a:p>
        </p:txBody>
      </p:sp>
      <p:sp>
        <p:nvSpPr>
          <p:cNvPr id="7" name="Rectangle 6"/>
          <p:cNvSpPr/>
          <p:nvPr/>
        </p:nvSpPr>
        <p:spPr>
          <a:xfrm>
            <a:off x="546100" y="3269890"/>
            <a:ext cx="7981950" cy="674031"/>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chemeClr val="bg1"/>
                </a:solidFill>
              </a:rPr>
              <a:t>À savoir</a:t>
            </a:r>
            <a:endParaRPr lang="fr-FR" sz="1400" b="1" kern="0" dirty="0">
              <a:solidFill>
                <a:schemeClr val="bg1"/>
              </a:solidFill>
            </a:endParaRPr>
          </a:p>
          <a:p>
            <a:pPr marL="0" lvl="1" algn="just" defTabSz="609585">
              <a:lnSpc>
                <a:spcPct val="90000"/>
              </a:lnSpc>
              <a:buSzPct val="100000"/>
              <a:defRPr/>
            </a:pPr>
            <a:r>
              <a:rPr lang="fr-FR" sz="1400" kern="0" dirty="0">
                <a:solidFill>
                  <a:schemeClr val="bg1"/>
                </a:solidFill>
              </a:rPr>
              <a:t>Les parents sont également prévenus lorsqu’ils ont renseigné leur adresse mail et leur numéro de portable dans le dossier Parcoursup de leur enfant.</a:t>
            </a:r>
          </a:p>
        </p:txBody>
      </p:sp>
      <p:sp>
        <p:nvSpPr>
          <p:cNvPr id="6" name="Rectangle à coins arrondis 5"/>
          <p:cNvSpPr/>
          <p:nvPr/>
        </p:nvSpPr>
        <p:spPr>
          <a:xfrm>
            <a:off x="3523785" y="18970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alerte pour chaque proposition d’admission</a:t>
            </a:r>
          </a:p>
        </p:txBody>
      </p:sp>
    </p:spTree>
    <p:extLst>
      <p:ext uri="{BB962C8B-B14F-4D97-AF65-F5344CB8AC3E}">
        <p14:creationId xmlns:p14="http://schemas.microsoft.com/office/powerpoint/2010/main" val="3097074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61</a:t>
            </a:fld>
            <a:endParaRPr lang="fr-FR" dirty="0">
              <a:solidFill>
                <a:schemeClr val="tx1"/>
              </a:solidFill>
            </a:endParaRPr>
          </a:p>
        </p:txBody>
      </p:sp>
      <p:sp>
        <p:nvSpPr>
          <p:cNvPr id="5" name="Espace réservé du contenu 4"/>
          <p:cNvSpPr>
            <a:spLocks noGrp="1"/>
          </p:cNvSpPr>
          <p:nvPr>
            <p:ph sz="quarter" idx="14"/>
          </p:nvPr>
        </p:nvSpPr>
        <p:spPr>
          <a:xfrm>
            <a:off x="450850" y="1261889"/>
            <a:ext cx="8020050" cy="3412625"/>
          </a:xfrm>
        </p:spPr>
        <p:txBody>
          <a:bodyPr/>
          <a:lstStyle/>
          <a:p>
            <a:pPr marL="510894" lvl="1" indent="-342900" algn="just">
              <a:spcBef>
                <a:spcPts val="800"/>
              </a:spcBef>
              <a:spcAft>
                <a:spcPts val="800"/>
              </a:spcAft>
              <a:buFont typeface="Wingdings" panose="05000000000000000000" pitchFamily="2" charset="2"/>
              <a:buChar char="Ø"/>
            </a:pPr>
            <a:r>
              <a:rPr lang="fr-FR" sz="1400" b="1" dirty="0">
                <a:solidFill>
                  <a:srgbClr val="ED7454"/>
                </a:solidFill>
              </a:rPr>
              <a:t>Pour une proposition reçue entre le 2 et le 3 juin 2026 inclus, </a:t>
            </a:r>
            <a:r>
              <a:rPr lang="fr-FR" sz="1400" dirty="0">
                <a:solidFill>
                  <a:srgbClr val="000091"/>
                </a:solidFill>
              </a:rPr>
              <a:t>le candidat a jusqu’au </a:t>
            </a:r>
            <a:r>
              <a:rPr lang="fr-FR" sz="1400" b="1" dirty="0">
                <a:solidFill>
                  <a:srgbClr val="000091"/>
                </a:solidFill>
              </a:rPr>
              <a:t>4 juin 2026, 23h59 </a:t>
            </a:r>
            <a:r>
              <a:rPr lang="fr-FR" sz="1400" dirty="0">
                <a:solidFill>
                  <a:srgbClr val="000091"/>
                </a:solidFill>
              </a:rPr>
              <a:t>(heure de Paris) pour répondre </a:t>
            </a:r>
          </a:p>
          <a:p>
            <a:pPr marL="510894" lvl="1" indent="-342900" algn="just">
              <a:spcBef>
                <a:spcPts val="800"/>
              </a:spcBef>
              <a:spcAft>
                <a:spcPts val="800"/>
              </a:spcAft>
              <a:buFont typeface="Wingdings" panose="05000000000000000000" pitchFamily="2" charset="2"/>
              <a:buChar char="Ø"/>
            </a:pPr>
            <a:r>
              <a:rPr lang="fr-FR" sz="1400" b="1" dirty="0">
                <a:solidFill>
                  <a:srgbClr val="ED7454"/>
                </a:solidFill>
              </a:rPr>
              <a:t>Pour une proposition reçue entre le 4 juin 2026 et le 9 juillet 2026 : </a:t>
            </a:r>
            <a:r>
              <a:rPr lang="fr-FR" sz="1400" dirty="0">
                <a:solidFill>
                  <a:srgbClr val="000091"/>
                </a:solidFill>
              </a:rPr>
              <a:t>il a 2 jours pour répondre </a:t>
            </a:r>
          </a:p>
          <a:p>
            <a:pPr marL="167994" lvl="1" indent="0" algn="just">
              <a:spcBef>
                <a:spcPts val="800"/>
              </a:spcBef>
              <a:spcAft>
                <a:spcPts val="800"/>
              </a:spcAft>
              <a:buNone/>
            </a:pPr>
            <a:r>
              <a:rPr lang="fr-FR" sz="1400" u="sng" dirty="0">
                <a:solidFill>
                  <a:srgbClr val="000091"/>
                </a:solidFill>
              </a:rPr>
              <a:t>Exemple</a:t>
            </a:r>
            <a:r>
              <a:rPr lang="fr-FR" sz="1400" dirty="0">
                <a:solidFill>
                  <a:srgbClr val="000091"/>
                </a:solidFill>
              </a:rPr>
              <a:t> : pour une proposition d’admission reçue le 10 juin 2026 (matin), le candidat devra répondre avant le 11 juin 2026 23h59 (heure de Paris). </a:t>
            </a:r>
          </a:p>
          <a:p>
            <a:endParaRPr lang="fr-FR" sz="1400" dirty="0"/>
          </a:p>
        </p:txBody>
      </p:sp>
      <p:sp>
        <p:nvSpPr>
          <p:cNvPr id="6" name="Rectangle 5">
            <a:extLst>
              <a:ext uri="{FF2B5EF4-FFF2-40B4-BE49-F238E27FC236}">
                <a16:creationId xmlns:a16="http://schemas.microsoft.com/office/drawing/2014/main" id="{6384C8A6-C37B-41FA-9229-E03164B21235}"/>
              </a:ext>
            </a:extLst>
          </p:cNvPr>
          <p:cNvSpPr/>
          <p:nvPr/>
        </p:nvSpPr>
        <p:spPr>
          <a:xfrm>
            <a:off x="1234915" y="3294150"/>
            <a:ext cx="7064536" cy="674031"/>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chemeClr val="bg1"/>
                </a:solidFill>
              </a:rPr>
              <a:t>Règle d’or</a:t>
            </a:r>
            <a:r>
              <a:rPr lang="fr-FR" sz="1400" b="1" kern="0" dirty="0">
                <a:solidFill>
                  <a:schemeClr val="bg1"/>
                </a:solidFill>
              </a:rPr>
              <a:t> </a:t>
            </a:r>
            <a:endParaRPr lang="fr-FR" sz="1400" kern="0" dirty="0">
              <a:solidFill>
                <a:schemeClr val="bg1"/>
              </a:solidFill>
            </a:endParaRPr>
          </a:p>
          <a:p>
            <a:pPr marL="0" lvl="1" algn="just" defTabSz="609585">
              <a:lnSpc>
                <a:spcPct val="90000"/>
              </a:lnSpc>
              <a:buSzPct val="100000"/>
              <a:defRPr/>
            </a:pPr>
            <a:r>
              <a:rPr lang="fr-FR" sz="1400" kern="0" dirty="0">
                <a:solidFill>
                  <a:schemeClr val="bg1"/>
                </a:solidFill>
              </a:rPr>
              <a:t>Il faut obligatoirement répondre à chaque proposition d’admission reçue avant la date limite indiquée dans le dossier, sous peine de la perdre.</a:t>
            </a:r>
          </a:p>
        </p:txBody>
      </p:sp>
      <p:sp>
        <p:nvSpPr>
          <p:cNvPr id="7" name="Rectangle à coins arrondis 6"/>
          <p:cNvSpPr/>
          <p:nvPr/>
        </p:nvSpPr>
        <p:spPr>
          <a:xfrm>
            <a:off x="3424369" y="205180"/>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délais de réponse aux propositions d’admission</a:t>
            </a:r>
          </a:p>
        </p:txBody>
      </p:sp>
    </p:spTree>
    <p:extLst>
      <p:ext uri="{BB962C8B-B14F-4D97-AF65-F5344CB8AC3E}">
        <p14:creationId xmlns:p14="http://schemas.microsoft.com/office/powerpoint/2010/main" val="420510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62</a:t>
            </a:fld>
            <a:endParaRPr lang="fr-FR" dirty="0">
              <a:solidFill>
                <a:schemeClr val="tx1"/>
              </a:solidFill>
            </a:endParaRPr>
          </a:p>
        </p:txBody>
      </p:sp>
      <p:sp>
        <p:nvSpPr>
          <p:cNvPr id="7" name="Rectangle 6"/>
          <p:cNvSpPr/>
          <p:nvPr/>
        </p:nvSpPr>
        <p:spPr>
          <a:xfrm>
            <a:off x="298090" y="962843"/>
            <a:ext cx="8238731" cy="3393237"/>
          </a:xfrm>
          <a:prstGeom prst="rect">
            <a:avLst/>
          </a:prstGeom>
        </p:spPr>
        <p:txBody>
          <a:bodyPr wrap="square">
            <a:spAutoFit/>
          </a:bodyPr>
          <a:lstStyle/>
          <a:p>
            <a:pPr algn="just">
              <a:spcAft>
                <a:spcPts val="300"/>
              </a:spcAft>
            </a:pPr>
            <a:r>
              <a:rPr lang="fr-FR" sz="1400" b="1" dirty="0">
                <a:solidFill>
                  <a:srgbClr val="000091"/>
                </a:solidFill>
              </a:rPr>
              <a:t>La date limite de réponse est affichée dans le dossier du candidat en face de la proposition d’admission. </a:t>
            </a:r>
          </a:p>
          <a:p>
            <a:pPr algn="just">
              <a:spcBef>
                <a:spcPts val="600"/>
              </a:spcBef>
              <a:spcAft>
                <a:spcPts val="1200"/>
              </a:spcAft>
            </a:pPr>
            <a:r>
              <a:rPr lang="fr-FR" sz="1600" b="1" dirty="0">
                <a:solidFill>
                  <a:srgbClr val="ED7454"/>
                </a:solidFill>
              </a:rPr>
              <a:t> </a:t>
            </a:r>
          </a:p>
          <a:p>
            <a:pPr algn="just">
              <a:spcBef>
                <a:spcPts val="600"/>
              </a:spcBef>
              <a:spcAft>
                <a:spcPts val="1200"/>
              </a:spcAft>
            </a:pPr>
            <a:endParaRPr lang="fr-FR" sz="1600" b="1" dirty="0">
              <a:solidFill>
                <a:srgbClr val="ED7454"/>
              </a:solidFill>
            </a:endParaRPr>
          </a:p>
          <a:p>
            <a:pPr algn="just">
              <a:spcBef>
                <a:spcPts val="600"/>
              </a:spcBef>
              <a:spcAft>
                <a:spcPts val="1200"/>
              </a:spcAft>
            </a:pPr>
            <a:endParaRPr lang="fr-FR" sz="1600" b="1" dirty="0">
              <a:solidFill>
                <a:srgbClr val="ED7454"/>
              </a:solidFill>
            </a:endParaRPr>
          </a:p>
          <a:p>
            <a:pPr algn="just">
              <a:spcBef>
                <a:spcPts val="600"/>
              </a:spcBef>
              <a:spcAft>
                <a:spcPts val="1200"/>
              </a:spcAft>
            </a:pPr>
            <a:r>
              <a:rPr lang="fr-FR" sz="1600" b="1" dirty="0">
                <a:solidFill>
                  <a:srgbClr val="ED7454"/>
                </a:solidFill>
              </a:rPr>
              <a:t> </a:t>
            </a:r>
            <a:br>
              <a:rPr lang="fr-FR" sz="1600" b="1" dirty="0">
                <a:solidFill>
                  <a:srgbClr val="ED7454"/>
                </a:solidFill>
              </a:rPr>
            </a:br>
            <a:r>
              <a:rPr lang="fr-FR" sz="1400" b="1" u="sng" dirty="0"/>
              <a:t>Si un candidat ne répond pas avant la date limite</a:t>
            </a:r>
            <a:r>
              <a:rPr lang="fr-FR" sz="1400" b="1" dirty="0"/>
              <a:t>, la proposition d’admission concernée est perdue </a:t>
            </a:r>
            <a:r>
              <a:rPr lang="fr-FR" sz="1400" dirty="0"/>
              <a:t>et proposée, dès le lendemain matin, au candidat suivant sur la liste d’attente.</a:t>
            </a:r>
            <a:br>
              <a:rPr lang="fr-FR" sz="1400" dirty="0"/>
            </a:br>
            <a:br>
              <a:rPr lang="fr-FR" sz="1400" dirty="0"/>
            </a:br>
            <a:r>
              <a:rPr lang="fr-FR" sz="1400" kern="0" dirty="0"/>
              <a:t>Dans ce cas, le candidat reçoit un mail lui demandant d’indiquer, dans un délai de 3 jours, s’il souhaite converser les autres vœux qu'il a toujours en attente</a:t>
            </a:r>
          </a:p>
        </p:txBody>
      </p:sp>
      <p:pic>
        <p:nvPicPr>
          <p:cNvPr id="6" name="Image 5">
            <a:extLst>
              <a:ext uri="{FF2B5EF4-FFF2-40B4-BE49-F238E27FC236}">
                <a16:creationId xmlns:a16="http://schemas.microsoft.com/office/drawing/2014/main" id="{0A069A87-A94D-421B-AAF7-64BB843B29C7}"/>
              </a:ext>
            </a:extLst>
          </p:cNvPr>
          <p:cNvPicPr>
            <a:picLocks noChangeAspect="1"/>
          </p:cNvPicPr>
          <p:nvPr/>
        </p:nvPicPr>
        <p:blipFill>
          <a:blip r:embed="rId3"/>
          <a:stretch>
            <a:fillRect/>
          </a:stretch>
        </p:blipFill>
        <p:spPr>
          <a:xfrm>
            <a:off x="469900" y="1580385"/>
            <a:ext cx="5687677" cy="1412559"/>
          </a:xfrm>
          <a:prstGeom prst="rect">
            <a:avLst/>
          </a:prstGeom>
        </p:spPr>
      </p:pic>
      <p:sp>
        <p:nvSpPr>
          <p:cNvPr id="9" name="Flèche droite 3">
            <a:extLst>
              <a:ext uri="{FF2B5EF4-FFF2-40B4-BE49-F238E27FC236}">
                <a16:creationId xmlns:a16="http://schemas.microsoft.com/office/drawing/2014/main" id="{FD894D63-E25C-44CF-9CCE-176A8172A877}"/>
              </a:ext>
            </a:extLst>
          </p:cNvPr>
          <p:cNvSpPr/>
          <p:nvPr/>
        </p:nvSpPr>
        <p:spPr>
          <a:xfrm rot="8477828">
            <a:off x="5014668" y="2450743"/>
            <a:ext cx="493600" cy="27470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9575"/>
              </a:solidFill>
            </a:endParaRPr>
          </a:p>
        </p:txBody>
      </p:sp>
      <p:sp>
        <p:nvSpPr>
          <p:cNvPr id="8" name="Rectangle à coins arrondis 7"/>
          <p:cNvSpPr/>
          <p:nvPr/>
        </p:nvSpPr>
        <p:spPr>
          <a:xfrm>
            <a:off x="3459827" y="169667"/>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délais de réponse aux propositions d’admission</a:t>
            </a:r>
          </a:p>
        </p:txBody>
      </p:sp>
    </p:spTree>
    <p:extLst>
      <p:ext uri="{BB962C8B-B14F-4D97-AF65-F5344CB8AC3E}">
        <p14:creationId xmlns:p14="http://schemas.microsoft.com/office/powerpoint/2010/main" val="3922279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417559"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000091"/>
                </a:solidFill>
              </a:rPr>
              <a:t> </a:t>
            </a:r>
            <a:r>
              <a:rPr lang="fr-FR" sz="1600" b="1" dirty="0">
                <a:solidFill>
                  <a:srgbClr val="000091"/>
                </a:solidFill>
              </a:rPr>
              <a:t>Le candidat reçoit une seule proposition d’admission et il a des vœux en attente :</a:t>
            </a:r>
          </a:p>
          <a:p>
            <a:pPr marL="627063" lvl="1" indent="-169863" algn="just" defTabSz="457200">
              <a:spcBef>
                <a:spcPct val="20000"/>
              </a:spcBef>
              <a:spcAft>
                <a:spcPts val="0"/>
              </a:spcAft>
              <a:buClr>
                <a:srgbClr val="000091"/>
              </a:buClr>
            </a:pPr>
            <a:r>
              <a:rPr lang="fr-FR" sz="1300" dirty="0"/>
              <a:t>Il</a:t>
            </a:r>
            <a:r>
              <a:rPr lang="fr-FR" sz="1300" dirty="0">
                <a:solidFill>
                  <a:srgbClr val="3D566E"/>
                </a:solidFill>
              </a:rPr>
              <a:t> </a:t>
            </a:r>
            <a:r>
              <a:rPr lang="fr-FR" sz="1300" dirty="0"/>
              <a:t>accepte la proposition </a:t>
            </a:r>
            <a:r>
              <a:rPr lang="fr-FR" sz="1300" dirty="0">
                <a:solidFill>
                  <a:schemeClr val="tx1"/>
                </a:solidFill>
              </a:rPr>
              <a:t>(ou y renonce). Il doit en même temps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la proposition, cela signifie qu’il renonce à tous ses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400" b="1" dirty="0"/>
              <a:t> </a:t>
            </a:r>
            <a:r>
              <a:rPr lang="fr-FR" sz="1600" b="1" dirty="0">
                <a:solidFill>
                  <a:srgbClr val="000091"/>
                </a:solidFill>
              </a:rPr>
              <a:t>Le candidat reçoit plusieurs propositions d’admission et il a des vœux en attente :</a:t>
            </a:r>
          </a:p>
          <a:p>
            <a:pPr marL="627063" lvl="1" indent="-169863" algn="just" defTabSz="457200">
              <a:spcBef>
                <a:spcPct val="20000"/>
              </a:spcBef>
              <a:spcAft>
                <a:spcPts val="0"/>
              </a:spcAft>
              <a:buClr>
                <a:srgbClr val="000091"/>
              </a:buClr>
            </a:pPr>
            <a:r>
              <a:rPr lang="fr-FR" sz="1300" dirty="0"/>
              <a:t>Il ne peut accepter </a:t>
            </a:r>
            <a:r>
              <a:rPr lang="fr-FR" sz="1300" b="1" dirty="0"/>
              <a:t>qu’une seule proposition à la fois</a:t>
            </a:r>
            <a:r>
              <a:rPr lang="fr-FR" sz="1300" dirty="0">
                <a:solidFill>
                  <a:srgbClr val="3D566E"/>
                </a:solidFill>
              </a:rPr>
              <a:t>. </a:t>
            </a:r>
          </a:p>
          <a:p>
            <a:pPr marL="1076057" lvl="2" indent="-226478" defTabSz="609585">
              <a:spcBef>
                <a:spcPct val="20000"/>
              </a:spcBef>
              <a:spcAft>
                <a:spcPts val="0"/>
              </a:spcAft>
              <a:buClr>
                <a:srgbClr val="000091"/>
              </a:buClr>
            </a:pPr>
            <a:r>
              <a:rPr lang="fr-FR" sz="1200" dirty="0">
                <a:solidFill>
                  <a:schemeClr val="tx1"/>
                </a:solidFill>
              </a:rPr>
              <a:t>En faisant le choix de la proposition qui a sa préférence, il libère des places pour d’autres candidats en attente.</a:t>
            </a:r>
          </a:p>
          <a:p>
            <a:pPr marL="1076057" lvl="2" indent="-226478" algn="just" defTabSz="609585">
              <a:spcBef>
                <a:spcPct val="20000"/>
              </a:spcBef>
              <a:spcAft>
                <a:spcPts val="0"/>
              </a:spcAft>
              <a:buClr>
                <a:srgbClr val="000091"/>
              </a:buClr>
            </a:pPr>
            <a:r>
              <a:rPr lang="fr-FR" sz="1200" dirty="0">
                <a:solidFill>
                  <a:schemeClr val="tx1"/>
                </a:solidFill>
              </a:rPr>
              <a:t>Lorsque les propositions ont des dates d’échéance différentes, s’il hésite, il peut d’abord accepter la proposition d’admission ayant l’échéance de date la plus proche et pour celles dont les dates limites ne sont pas arrivées à échéance, se donner un délai de réflexion (bouton « réfléchir ») jusqu’à la date limite de réponse indiquée pour chacune de ces autres propositions.</a:t>
            </a:r>
          </a:p>
          <a:p>
            <a:pPr marL="627063" lvl="1" indent="-169863" algn="just" defTabSz="457200">
              <a:spcBef>
                <a:spcPct val="20000"/>
              </a:spcBef>
              <a:spcAft>
                <a:spcPts val="0"/>
              </a:spcAft>
              <a:buClr>
                <a:srgbClr val="000091"/>
              </a:buClr>
            </a:pPr>
            <a:r>
              <a:rPr lang="fr-FR" sz="1300" dirty="0">
                <a:solidFill>
                  <a:schemeClr val="tx1"/>
                </a:solidFill>
              </a:rPr>
              <a:t>Il peut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une proposition, cela signifie qu’il renonce aux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63</a:t>
            </a:fld>
            <a:endParaRPr lang="fr-FR" dirty="0">
              <a:solidFill>
                <a:schemeClr val="tx1"/>
              </a:solidFill>
            </a:endParaRPr>
          </a:p>
        </p:txBody>
      </p:sp>
      <p:sp>
        <p:nvSpPr>
          <p:cNvPr id="5" name="Rectangle à coins arrondis 4"/>
          <p:cNvSpPr/>
          <p:nvPr/>
        </p:nvSpPr>
        <p:spPr>
          <a:xfrm>
            <a:off x="3424369" y="205180"/>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répondre aux propositions d’admission ?</a:t>
            </a:r>
          </a:p>
        </p:txBody>
      </p:sp>
    </p:spTree>
    <p:extLst>
      <p:ext uri="{BB962C8B-B14F-4D97-AF65-F5344CB8AC3E}">
        <p14:creationId xmlns:p14="http://schemas.microsoft.com/office/powerpoint/2010/main" val="1182527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20699" y="952820"/>
            <a:ext cx="8423909" cy="3742125"/>
          </a:xfrm>
        </p:spPr>
        <p:txBody>
          <a:bodyPr/>
          <a:lstStyle/>
          <a:p>
            <a:pPr marL="177800" lvl="0" indent="-177800" algn="just" defTabSz="457200">
              <a:spcBef>
                <a:spcPct val="20000"/>
              </a:spcBef>
              <a:spcAft>
                <a:spcPts val="0"/>
              </a:spcAft>
              <a:buClr>
                <a:srgbClr val="FF0000"/>
              </a:buClr>
              <a:buSzPct val="100000"/>
              <a:buFont typeface="Lucida Grande"/>
              <a:buChar char="&gt;"/>
            </a:pPr>
            <a:r>
              <a:rPr lang="fr-FR" sz="1600" b="1" dirty="0">
                <a:solidFill>
                  <a:srgbClr val="000091"/>
                </a:solidFill>
              </a:rPr>
              <a:t>Le candidat peut recevoir des réponses « en attente »</a:t>
            </a: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64</a:t>
            </a:fld>
            <a:endParaRPr lang="fr-FR" dirty="0">
              <a:solidFill>
                <a:schemeClr val="tx1"/>
              </a:solidFill>
            </a:endParaRPr>
          </a:p>
        </p:txBody>
      </p:sp>
      <p:sp>
        <p:nvSpPr>
          <p:cNvPr id="9" name="Espace réservé du contenu 4">
            <a:extLst>
              <a:ext uri="{FF2B5EF4-FFF2-40B4-BE49-F238E27FC236}">
                <a16:creationId xmlns:a16="http://schemas.microsoft.com/office/drawing/2014/main" id="{8A831A44-CDC8-4D60-AD01-BA211AF1C753}"/>
              </a:ext>
            </a:extLst>
          </p:cNvPr>
          <p:cNvSpPr>
            <a:spLocks noGrp="1"/>
          </p:cNvSpPr>
          <p:nvPr>
            <p:ph sz="quarter" idx="14"/>
          </p:nvPr>
        </p:nvSpPr>
        <p:spPr>
          <a:xfrm>
            <a:off x="520700" y="1331595"/>
            <a:ext cx="8003842" cy="3811905"/>
          </a:xfrm>
        </p:spPr>
        <p:txBody>
          <a:bodyPr/>
          <a:lstStyle/>
          <a:p>
            <a:pPr algn="just">
              <a:spcAft>
                <a:spcPts val="1200"/>
              </a:spcAft>
            </a:pPr>
            <a:r>
              <a:rPr lang="fr-FR" sz="1400" dirty="0">
                <a:solidFill>
                  <a:srgbClr val="000091"/>
                </a:solidFill>
              </a:rPr>
              <a:t>Pour chaque vœu, il peut consulter des informations sur la liste d’attente : sa </a:t>
            </a:r>
            <a:r>
              <a:rPr lang="fr-FR" sz="1400" dirty="0">
                <a:solidFill>
                  <a:srgbClr val="FF9575"/>
                </a:solidFill>
              </a:rPr>
              <a:t>position dans la liste d’attente </a:t>
            </a:r>
            <a:r>
              <a:rPr lang="fr-FR" sz="1400" dirty="0">
                <a:solidFill>
                  <a:srgbClr val="000091"/>
                </a:solidFill>
              </a:rPr>
              <a:t>évolue en fonction des désistements  des autres candidats.</a:t>
            </a:r>
          </a:p>
          <a:p>
            <a:pPr algn="just">
              <a:spcAft>
                <a:spcPts val="1200"/>
              </a:spcAft>
            </a:pPr>
            <a:r>
              <a:rPr lang="fr-FR" sz="1400" dirty="0">
                <a:solidFill>
                  <a:srgbClr val="000091"/>
                </a:solidFill>
              </a:rPr>
              <a:t>Un lycéen en attente sur tous ses vœux le 2 juin n’a rien à faire, ils sont automatiquement conservés. Le candidat aura à se prononcer lors de l’arrivée d’une proposition d’admission.</a:t>
            </a:r>
          </a:p>
          <a:p>
            <a:pPr algn="just">
              <a:spcBef>
                <a:spcPts val="600"/>
              </a:spcBef>
              <a:spcAft>
                <a:spcPts val="600"/>
              </a:spcAft>
            </a:pPr>
            <a:endParaRPr lang="fr-FR" sz="1400" dirty="0">
              <a:solidFill>
                <a:srgbClr val="0C5076"/>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endParaRPr lang="fr-FR" dirty="0"/>
          </a:p>
        </p:txBody>
      </p:sp>
      <p:pic>
        <p:nvPicPr>
          <p:cNvPr id="10" name="Image 9">
            <a:extLst>
              <a:ext uri="{FF2B5EF4-FFF2-40B4-BE49-F238E27FC236}">
                <a16:creationId xmlns:a16="http://schemas.microsoft.com/office/drawing/2014/main" id="{27FC93B4-EE93-4BDE-95DE-6FEA82342A92}"/>
              </a:ext>
            </a:extLst>
          </p:cNvPr>
          <p:cNvPicPr>
            <a:picLocks noChangeAspect="1"/>
          </p:cNvPicPr>
          <p:nvPr/>
        </p:nvPicPr>
        <p:blipFill>
          <a:blip r:embed="rId3"/>
          <a:stretch>
            <a:fillRect/>
          </a:stretch>
        </p:blipFill>
        <p:spPr>
          <a:xfrm>
            <a:off x="851799" y="2479339"/>
            <a:ext cx="7288901" cy="720108"/>
          </a:xfrm>
          <a:prstGeom prst="rect">
            <a:avLst/>
          </a:prstGeom>
        </p:spPr>
      </p:pic>
      <p:sp>
        <p:nvSpPr>
          <p:cNvPr id="11" name="ZoneTexte 10">
            <a:extLst>
              <a:ext uri="{FF2B5EF4-FFF2-40B4-BE49-F238E27FC236}">
                <a16:creationId xmlns:a16="http://schemas.microsoft.com/office/drawing/2014/main" id="{24C1C1D9-194B-4D61-B3BB-FE3B214993CE}"/>
              </a:ext>
            </a:extLst>
          </p:cNvPr>
          <p:cNvSpPr txBox="1"/>
          <p:nvPr/>
        </p:nvSpPr>
        <p:spPr>
          <a:xfrm>
            <a:off x="508897" y="3395028"/>
            <a:ext cx="6974267" cy="646331"/>
          </a:xfrm>
          <a:prstGeom prst="rect">
            <a:avLst/>
          </a:prstGeom>
          <a:solidFill>
            <a:srgbClr val="FF9575"/>
          </a:solidFill>
        </p:spPr>
        <p:txBody>
          <a:bodyPr wrap="square">
            <a:spAutoFit/>
          </a:bodyPr>
          <a:lstStyle>
            <a:defPPr>
              <a:defRPr lang="fr-FR"/>
            </a:defPPr>
            <a:lvl1pPr algn="ctr">
              <a:defRPr b="1">
                <a:solidFill>
                  <a:schemeClr val="bg1"/>
                </a:solidFill>
              </a:defRPr>
            </a:lvl1pPr>
          </a:lstStyle>
          <a:p>
            <a:pPr algn="l"/>
            <a:r>
              <a:rPr lang="fr-FR" sz="1200" b="0" dirty="0">
                <a:solidFill>
                  <a:srgbClr val="000091"/>
                </a:solidFill>
              </a:rPr>
              <a:t>À consulter dans votre dossier</a:t>
            </a:r>
          </a:p>
          <a:p>
            <a:pPr marL="171450" indent="-171450" algn="l">
              <a:buFont typeface="Wingdings" panose="05000000000000000000" pitchFamily="2" charset="2"/>
              <a:buChar char="§"/>
            </a:pPr>
            <a:r>
              <a:rPr lang="fr-FR" sz="1200" b="0" dirty="0">
                <a:solidFill>
                  <a:schemeClr val="tx1"/>
                </a:solidFill>
              </a:rPr>
              <a:t>La vidéo « </a:t>
            </a:r>
            <a:r>
              <a:rPr lang="fr-FR" sz="1200" b="0" dirty="0">
                <a:solidFill>
                  <a:schemeClr val="tx1"/>
                </a:solidFill>
                <a:hlinkClick r:id="rId4"/>
              </a:rPr>
              <a:t>Liste d’attente comment ça marche ?</a:t>
            </a:r>
            <a:r>
              <a:rPr lang="fr-FR" sz="1200" b="0" dirty="0">
                <a:solidFill>
                  <a:schemeClr val="tx1"/>
                </a:solidFill>
              </a:rPr>
              <a:t> » </a:t>
            </a:r>
          </a:p>
          <a:p>
            <a:pPr marL="171450" indent="-171450" algn="l">
              <a:buFont typeface="Wingdings" panose="05000000000000000000" pitchFamily="2" charset="2"/>
              <a:buChar char="§"/>
            </a:pPr>
            <a:r>
              <a:rPr lang="fr-FR" sz="1200" b="0" dirty="0">
                <a:solidFill>
                  <a:schemeClr val="tx1"/>
                </a:solidFill>
              </a:rPr>
              <a:t>L</a:t>
            </a:r>
            <a:r>
              <a:rPr lang="fr-FR" sz="1200" b="0" dirty="0">
                <a:solidFill>
                  <a:schemeClr val="tx1"/>
                </a:solidFill>
                <a:hlinkClick r:id="rId5"/>
              </a:rPr>
              <a:t>’infographie sur les listes d’attente en internat </a:t>
            </a:r>
            <a:endParaRPr lang="fr-FR" sz="1200" b="0" dirty="0">
              <a:solidFill>
                <a:schemeClr val="tx1"/>
              </a:solidFill>
            </a:endParaRPr>
          </a:p>
        </p:txBody>
      </p:sp>
      <p:sp>
        <p:nvSpPr>
          <p:cNvPr id="12" name="Rectangle à coins arrondis 11"/>
          <p:cNvSpPr/>
          <p:nvPr/>
        </p:nvSpPr>
        <p:spPr>
          <a:xfrm>
            <a:off x="4991100" y="232739"/>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Candidats en liste d’attente</a:t>
            </a:r>
          </a:p>
        </p:txBody>
      </p:sp>
    </p:spTree>
    <p:extLst>
      <p:ext uri="{BB962C8B-B14F-4D97-AF65-F5344CB8AC3E}">
        <p14:creationId xmlns:p14="http://schemas.microsoft.com/office/powerpoint/2010/main" val="2150284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rPr>
              <a:pPr/>
              <a:t>65</a:t>
            </a:fld>
            <a:endParaRPr lang="fr-FR" dirty="0">
              <a:solidFill>
                <a:schemeClr val="tx1"/>
              </a:solidFill>
            </a:endParaRPr>
          </a:p>
        </p:txBody>
      </p:sp>
      <p:sp>
        <p:nvSpPr>
          <p:cNvPr id="3" name="Titre 2"/>
          <p:cNvSpPr>
            <a:spLocks noGrp="1"/>
          </p:cNvSpPr>
          <p:nvPr>
            <p:ph type="title"/>
          </p:nvPr>
        </p:nvSpPr>
        <p:spPr/>
        <p:txBody>
          <a:bodyPr/>
          <a:lstStyle/>
          <a:p>
            <a:r>
              <a:rPr lang="fr-FR" sz="2000" dirty="0">
                <a:latin typeface="+mn-lt"/>
              </a:rPr>
              <a:t>Une visualisation des indicateurs du classement   </a:t>
            </a:r>
          </a:p>
        </p:txBody>
      </p:sp>
      <p:sp>
        <p:nvSpPr>
          <p:cNvPr id="4" name="Rectangle 3"/>
          <p:cNvSpPr/>
          <p:nvPr/>
        </p:nvSpPr>
        <p:spPr>
          <a:xfrm>
            <a:off x="5998633" y="1350457"/>
            <a:ext cx="2559991" cy="1538883"/>
          </a:xfrm>
          <a:prstGeom prst="rect">
            <a:avLst/>
          </a:prstGeom>
          <a:solidFill>
            <a:srgbClr val="000091"/>
          </a:solidFill>
        </p:spPr>
        <p:txBody>
          <a:bodyPr wrap="square">
            <a:spAutoFit/>
          </a:bodyPr>
          <a:lstStyle/>
          <a:p>
            <a:pPr>
              <a:spcBef>
                <a:spcPts val="600"/>
              </a:spcBef>
              <a:spcAft>
                <a:spcPts val="600"/>
              </a:spcAft>
            </a:pPr>
            <a:r>
              <a:rPr lang="fr-FR" sz="1400" b="1" u="sng" dirty="0">
                <a:solidFill>
                  <a:schemeClr val="bg1"/>
                </a:solidFill>
              </a:rPr>
              <a:t>Conseil</a:t>
            </a:r>
            <a:br>
              <a:rPr lang="fr-FR" sz="1400" dirty="0">
                <a:solidFill>
                  <a:schemeClr val="bg1"/>
                </a:solidFill>
              </a:rPr>
            </a:br>
            <a:r>
              <a:rPr lang="fr-FR" sz="1400" dirty="0">
                <a:solidFill>
                  <a:schemeClr val="bg1"/>
                </a:solidFill>
              </a:rPr>
              <a:t>comparer sa position dans le classement et celle du dernier candidat admis en 2025 </a:t>
            </a:r>
          </a:p>
          <a:p>
            <a:pPr algn="just">
              <a:spcBef>
                <a:spcPts val="600"/>
              </a:spcBef>
              <a:spcAft>
                <a:spcPts val="600"/>
              </a:spcAft>
            </a:pPr>
            <a:r>
              <a:rPr lang="fr-FR" sz="1400" dirty="0">
                <a:solidFill>
                  <a:schemeClr val="bg1"/>
                </a:solidFill>
              </a:rPr>
              <a:t>&gt;&gt; une manière d’estimer les possibilités d’être admis</a:t>
            </a:r>
          </a:p>
        </p:txBody>
      </p:sp>
      <p:pic>
        <p:nvPicPr>
          <p:cNvPr id="10" name="Image 9">
            <a:extLst>
              <a:ext uri="{FF2B5EF4-FFF2-40B4-BE49-F238E27FC236}">
                <a16:creationId xmlns:a16="http://schemas.microsoft.com/office/drawing/2014/main" id="{CA4084ED-F59E-4DFA-9897-31ABFF53C1F0}"/>
              </a:ext>
            </a:extLst>
          </p:cNvPr>
          <p:cNvPicPr>
            <a:picLocks noChangeAspect="1"/>
          </p:cNvPicPr>
          <p:nvPr/>
        </p:nvPicPr>
        <p:blipFill>
          <a:blip r:embed="rId2"/>
          <a:stretch>
            <a:fillRect/>
          </a:stretch>
        </p:blipFill>
        <p:spPr>
          <a:xfrm>
            <a:off x="615566" y="1350457"/>
            <a:ext cx="5235044" cy="3246943"/>
          </a:xfrm>
          <a:prstGeom prst="rect">
            <a:avLst/>
          </a:prstGeom>
          <a:ln>
            <a:solidFill>
              <a:schemeClr val="bg1">
                <a:lumMod val="75000"/>
              </a:schemeClr>
            </a:solidFill>
          </a:ln>
        </p:spPr>
      </p:pic>
      <p:sp>
        <p:nvSpPr>
          <p:cNvPr id="7" name="Rectangle à coins arrondis 6"/>
          <p:cNvSpPr/>
          <p:nvPr/>
        </p:nvSpPr>
        <p:spPr>
          <a:xfrm>
            <a:off x="5323737" y="150257"/>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Comprendre les listes d’attente</a:t>
            </a:r>
          </a:p>
        </p:txBody>
      </p:sp>
    </p:spTree>
    <p:extLst>
      <p:ext uri="{BB962C8B-B14F-4D97-AF65-F5344CB8AC3E}">
        <p14:creationId xmlns:p14="http://schemas.microsoft.com/office/powerpoint/2010/main" val="229864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66</a:t>
            </a:fld>
            <a:endParaRPr lang="fr-FR" dirty="0">
              <a:solidFill>
                <a:schemeClr val="tx1"/>
              </a:solidFill>
            </a:endParaRPr>
          </a:p>
        </p:txBody>
      </p:sp>
      <p:sp>
        <p:nvSpPr>
          <p:cNvPr id="3" name="Espace réservé du contenu 2"/>
          <p:cNvSpPr>
            <a:spLocks noGrp="1"/>
          </p:cNvSpPr>
          <p:nvPr>
            <p:ph sz="quarter" idx="14"/>
          </p:nvPr>
        </p:nvSpPr>
        <p:spPr>
          <a:xfrm>
            <a:off x="505521" y="915354"/>
            <a:ext cx="8260815" cy="3681107"/>
          </a:xfrm>
        </p:spPr>
        <p:txBody>
          <a:bodyPr/>
          <a:lstStyle/>
          <a:p>
            <a:pPr algn="just"/>
            <a:r>
              <a:rPr lang="fr-FR" sz="1400" dirty="0"/>
              <a:t>La réponse </a:t>
            </a:r>
            <a:r>
              <a:rPr lang="fr-FR" sz="1400" b="1" dirty="0">
                <a:solidFill>
                  <a:srgbClr val="F28E65"/>
                </a:solidFill>
              </a:rPr>
              <a:t>« candidature retenue sous réserve de contrat »</a:t>
            </a:r>
            <a:r>
              <a:rPr lang="fr-FR" sz="1400" dirty="0"/>
              <a:t> signifie que la candidature a été sélectionnée et que pour être effectivement admis le candidat doit avoir signé un contrat d’apprentissage avec un employeur.</a:t>
            </a:r>
          </a:p>
          <a:p>
            <a:pPr algn="just">
              <a:spcAft>
                <a:spcPts val="1200"/>
              </a:spcAft>
            </a:pPr>
            <a:r>
              <a:rPr lang="fr-FR" sz="1400" dirty="0"/>
              <a:t>La </a:t>
            </a:r>
            <a:r>
              <a:rPr lang="fr-FR" sz="1400" b="1" dirty="0">
                <a:solidFill>
                  <a:srgbClr val="F28E65"/>
                </a:solidFill>
              </a:rPr>
              <a:t>proposition d’admission n’est déclenchée qu’après enregistrement du contrat signé sur Parcoursup par le CFA.</a:t>
            </a:r>
          </a:p>
          <a:p>
            <a:pPr algn="just"/>
            <a:r>
              <a:rPr lang="fr-FR" sz="1400" b="1" dirty="0">
                <a:solidFill>
                  <a:srgbClr val="ED7454"/>
                </a:solidFill>
              </a:rPr>
              <a:t>&gt; &gt; </a:t>
            </a:r>
            <a:r>
              <a:rPr lang="fr-FR" sz="1400" dirty="0"/>
              <a:t>Faire ses recherches d’employeur sans tarder en consultant :</a:t>
            </a:r>
          </a:p>
          <a:p>
            <a:pPr marL="214313" indent="-214313" algn="just">
              <a:buFont typeface="Arial" panose="020B0604020202020204" pitchFamily="34" charset="0"/>
              <a:buChar char="•"/>
            </a:pPr>
            <a:r>
              <a:rPr lang="fr-FR" sz="1400" dirty="0"/>
              <a:t>Le site </a:t>
            </a:r>
            <a:r>
              <a:rPr lang="fr-FR" sz="1400" b="1" dirty="0">
                <a:solidFill>
                  <a:srgbClr val="F28E65"/>
                </a:solidFill>
                <a:hlinkClick r:id="rId2"/>
              </a:rPr>
              <a:t>La bonne alternance </a:t>
            </a:r>
            <a:r>
              <a:rPr lang="fr-FR" sz="1400" b="1" dirty="0">
                <a:solidFill>
                  <a:srgbClr val="F28E65"/>
                </a:solidFill>
              </a:rPr>
              <a:t>depuis son dossier </a:t>
            </a:r>
            <a:r>
              <a:rPr lang="fr-FR" sz="1400" dirty="0"/>
              <a:t>pour trouver les entreprises qui recrutent régulièrement des apprentis</a:t>
            </a:r>
          </a:p>
          <a:p>
            <a:pPr marL="214313" indent="-214313" algn="just">
              <a:buFont typeface="Arial" panose="020B0604020202020204" pitchFamily="34" charset="0"/>
              <a:buChar char="•"/>
            </a:pPr>
            <a:r>
              <a:rPr lang="fr-FR" sz="1400" b="1" dirty="0">
                <a:solidFill>
                  <a:srgbClr val="F28E65"/>
                </a:solidFill>
              </a:rPr>
              <a:t>Nos conseils </a:t>
            </a:r>
            <a:r>
              <a:rPr lang="fr-FR" sz="1400" dirty="0"/>
              <a:t>pour trouver un employeur sur </a:t>
            </a:r>
            <a:r>
              <a:rPr lang="fr-FR" sz="1400" b="1" dirty="0">
                <a:solidFill>
                  <a:srgbClr val="F28E65"/>
                </a:solidFill>
                <a:hlinkClick r:id="rId3"/>
              </a:rPr>
              <a:t>Parcoursup.gouv.fr </a:t>
            </a:r>
            <a:endParaRPr lang="fr-FR" sz="1400" b="1" dirty="0">
              <a:solidFill>
                <a:srgbClr val="F28E65"/>
              </a:solidFill>
            </a:endParaRPr>
          </a:p>
          <a:p>
            <a:pPr algn="just"/>
            <a:endParaRPr lang="fr-FR" sz="1400" dirty="0"/>
          </a:p>
          <a:p>
            <a:pPr algn="just"/>
            <a:r>
              <a:rPr lang="fr-FR" sz="1400" dirty="0"/>
              <a:t>Les CFA et les établissements qui vous intéressent doivent également vous aider, </a:t>
            </a:r>
            <a:r>
              <a:rPr lang="fr-FR" sz="1400" b="1" dirty="0">
                <a:solidFill>
                  <a:srgbClr val="F28E65"/>
                </a:solidFill>
              </a:rPr>
              <a:t>ils peuvent être contactés directement. </a:t>
            </a:r>
          </a:p>
          <a:p>
            <a:endParaRPr lang="fr-FR" sz="1350" dirty="0"/>
          </a:p>
        </p:txBody>
      </p:sp>
      <p:sp>
        <p:nvSpPr>
          <p:cNvPr id="7" name="Rectangle à coins arrondis 6"/>
          <p:cNvSpPr/>
          <p:nvPr/>
        </p:nvSpPr>
        <p:spPr>
          <a:xfrm>
            <a:off x="5190387" y="209607"/>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en apprentissage</a:t>
            </a:r>
          </a:p>
        </p:txBody>
      </p:sp>
    </p:spTree>
    <p:extLst>
      <p:ext uri="{BB962C8B-B14F-4D97-AF65-F5344CB8AC3E}">
        <p14:creationId xmlns:p14="http://schemas.microsoft.com/office/powerpoint/2010/main" val="3022546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599" y="4217228"/>
            <a:ext cx="7918451" cy="400110"/>
          </a:xfrm>
          <a:prstGeom prst="rect">
            <a:avLst/>
          </a:prstGeom>
          <a:noFill/>
        </p:spPr>
        <p:txBody>
          <a:bodyPr wrap="square" rtlCol="0">
            <a:spAutoFit/>
          </a:bodyPr>
          <a:lstStyle/>
          <a:p>
            <a:r>
              <a:rPr lang="fr-FR" sz="2000" b="1" dirty="0">
                <a:solidFill>
                  <a:srgbClr val="000091"/>
                </a:solidFill>
              </a:rPr>
              <a:t>Le classement des vœux en attente : entre le 5 et le 8 juin 2026</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67</a:t>
            </a:fld>
            <a:endParaRPr lang="fr-FR" dirty="0">
              <a:solidFill>
                <a:schemeClr val="tx1"/>
              </a:solidFill>
            </a:endParaRPr>
          </a:p>
        </p:txBody>
      </p:sp>
      <p:pic>
        <p:nvPicPr>
          <p:cNvPr id="5" name="Image 4">
            <a:extLst>
              <a:ext uri="{FF2B5EF4-FFF2-40B4-BE49-F238E27FC236}">
                <a16:creationId xmlns:a16="http://schemas.microsoft.com/office/drawing/2014/main" id="{38E846ED-8A9F-4184-A4DB-95C3AAA9D432}"/>
              </a:ext>
            </a:extLst>
          </p:cNvPr>
          <p:cNvPicPr>
            <a:picLocks noChangeAspect="1"/>
          </p:cNvPicPr>
          <p:nvPr/>
        </p:nvPicPr>
        <p:blipFill>
          <a:blip r:embed="rId2"/>
          <a:stretch>
            <a:fillRect/>
          </a:stretch>
        </p:blipFill>
        <p:spPr>
          <a:xfrm>
            <a:off x="1654444" y="849790"/>
            <a:ext cx="5835112" cy="3443919"/>
          </a:xfrm>
          <a:prstGeom prst="rect">
            <a:avLst/>
          </a:prstGeom>
        </p:spPr>
      </p:pic>
    </p:spTree>
    <p:extLst>
      <p:ext uri="{BB962C8B-B14F-4D97-AF65-F5344CB8AC3E}">
        <p14:creationId xmlns:p14="http://schemas.microsoft.com/office/powerpoint/2010/main" val="4135949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68</a:t>
            </a:fld>
            <a:endParaRPr lang="fr-FR" dirty="0">
              <a:solidFill>
                <a:schemeClr val="tx1"/>
              </a:solidFill>
            </a:endParaRPr>
          </a:p>
        </p:txBody>
      </p:sp>
      <p:sp>
        <p:nvSpPr>
          <p:cNvPr id="5" name="Espace réservé du contenu 4"/>
          <p:cNvSpPr>
            <a:spLocks noGrp="1"/>
          </p:cNvSpPr>
          <p:nvPr>
            <p:ph sz="quarter" idx="14"/>
          </p:nvPr>
        </p:nvSpPr>
        <p:spPr>
          <a:xfrm>
            <a:off x="514350" y="1030435"/>
            <a:ext cx="7950200" cy="3634555"/>
          </a:xfrm>
        </p:spPr>
        <p:txBody>
          <a:bodyPr/>
          <a:lstStyle/>
          <a:p>
            <a:pPr marL="285750" indent="-285750" algn="just">
              <a:buFont typeface="Wingdings" panose="05000000000000000000" pitchFamily="2" charset="2"/>
              <a:buChar char="Ø"/>
            </a:pPr>
            <a:r>
              <a:rPr lang="fr-FR" sz="1400" b="1" dirty="0"/>
              <a:t>Objectif : </a:t>
            </a:r>
            <a:r>
              <a:rPr lang="fr-FR" sz="1400" b="1" dirty="0">
                <a:solidFill>
                  <a:srgbClr val="FF9575"/>
                </a:solidFill>
              </a:rPr>
              <a:t>accélérer le processus de choix </a:t>
            </a:r>
            <a:r>
              <a:rPr lang="fr-FR" sz="1400" dirty="0"/>
              <a:t>pour réduire les listes d’attente et le sentiment d’attente</a:t>
            </a:r>
          </a:p>
          <a:p>
            <a:pPr marL="285750" indent="-285750" algn="just">
              <a:buFont typeface="Wingdings" panose="05000000000000000000" pitchFamily="2" charset="2"/>
              <a:buChar char="Ø"/>
            </a:pPr>
            <a:r>
              <a:rPr lang="fr-FR" sz="1400" b="1" dirty="0"/>
              <a:t>Quand ? </a:t>
            </a:r>
            <a:r>
              <a:rPr lang="fr-FR" sz="1400" dirty="0"/>
              <a:t>Entre le vendredi 5 et le lundi 8 juin 2026 inclus</a:t>
            </a:r>
          </a:p>
          <a:p>
            <a:pPr marL="285750" indent="-285750" algn="just">
              <a:spcAft>
                <a:spcPts val="1200"/>
              </a:spcAft>
              <a:buFont typeface="Wingdings" panose="05000000000000000000" pitchFamily="2" charset="2"/>
              <a:buChar char="Ø"/>
            </a:pPr>
            <a:r>
              <a:rPr lang="fr-FR" sz="1400" b="1" dirty="0"/>
              <a:t>Qui est concerné ? </a:t>
            </a:r>
            <a:r>
              <a:rPr lang="fr-FR" sz="1400" dirty="0"/>
              <a:t>Tous</a:t>
            </a:r>
            <a:r>
              <a:rPr lang="fr-FR" sz="1400" b="1" dirty="0"/>
              <a:t> </a:t>
            </a:r>
            <a:r>
              <a:rPr lang="fr-FR" sz="1400" dirty="0"/>
              <a:t>les candidats de la phase principale qui ont des vœux en attente au 5 juin (avec ou sans proposition d’admission acceptée) et qui souhaitent les conserver (en tout ou partie). </a:t>
            </a:r>
          </a:p>
          <a:p>
            <a:pPr algn="just">
              <a:spcAft>
                <a:spcPts val="1200"/>
              </a:spcAft>
            </a:pPr>
            <a:r>
              <a:rPr lang="fr-FR" sz="1400" dirty="0"/>
              <a:t>Les candidats concernés recevront des informations et rappels par mail et sms. </a:t>
            </a:r>
          </a:p>
          <a:p>
            <a:pPr algn="just"/>
            <a:r>
              <a:rPr lang="fr-FR" sz="1400" b="1" dirty="0">
                <a:solidFill>
                  <a:srgbClr val="FF9575"/>
                </a:solidFill>
              </a:rPr>
              <a:t>Pour les candidats qui auront déjà accepté une proposition d’admission, elle leur reste bien-sûr acquise et ils n’auront </a:t>
            </a:r>
            <a:r>
              <a:rPr lang="fr-FR" sz="1400" b="1" u="sng" dirty="0">
                <a:solidFill>
                  <a:srgbClr val="FF9575"/>
                </a:solidFill>
              </a:rPr>
              <a:t>aucune action à faire pour la conserver</a:t>
            </a:r>
            <a:r>
              <a:rPr lang="fr-FR" sz="1400" b="1" dirty="0">
                <a:solidFill>
                  <a:srgbClr val="FF9575"/>
                </a:solidFill>
              </a:rPr>
              <a:t>. </a:t>
            </a:r>
          </a:p>
          <a:p>
            <a:pPr algn="just"/>
            <a:endParaRPr lang="fr-FR" sz="800" dirty="0"/>
          </a:p>
          <a:p>
            <a:pPr marL="285750" indent="-285750" algn="just">
              <a:buFont typeface="Wingdings" panose="05000000000000000000" pitchFamily="2" charset="2"/>
              <a:buChar char="Ø"/>
            </a:pPr>
            <a:r>
              <a:rPr lang="fr-FR" sz="1400" b="1" dirty="0"/>
              <a:t>Quelle stratégie </a:t>
            </a:r>
            <a:r>
              <a:rPr lang="fr-FR" sz="1400" dirty="0"/>
              <a:t>? Classer ses vœux en fonction de ce que l’on préfère vraiment </a:t>
            </a:r>
            <a:r>
              <a:rPr lang="fr-FR" sz="1400" b="1" dirty="0"/>
              <a:t>: pas besoin de faire de stratégie compliquée. </a:t>
            </a:r>
          </a:p>
          <a:p>
            <a:pPr algn="just"/>
            <a:r>
              <a:rPr lang="fr-FR" sz="1400" dirty="0"/>
              <a:t>La question à se poser : « si je suis accepté, est-ce que je veux rejoindre cette formation ? »</a:t>
            </a:r>
          </a:p>
          <a:p>
            <a:pPr algn="just"/>
            <a:endParaRPr lang="fr-FR" sz="1400" dirty="0"/>
          </a:p>
          <a:p>
            <a:pPr algn="just"/>
            <a:endParaRPr lang="fr-FR" sz="1200" dirty="0"/>
          </a:p>
          <a:p>
            <a:endParaRPr lang="fr-FR" dirty="0"/>
          </a:p>
        </p:txBody>
      </p:sp>
      <p:sp>
        <p:nvSpPr>
          <p:cNvPr id="7" name="Rectangle à coins arrondis 6"/>
          <p:cNvSpPr/>
          <p:nvPr/>
        </p:nvSpPr>
        <p:spPr>
          <a:xfrm>
            <a:off x="3634637" y="224677"/>
            <a:ext cx="5274413"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 classement des vœux en attente de la phase principale</a:t>
            </a:r>
          </a:p>
        </p:txBody>
      </p:sp>
    </p:spTree>
    <p:extLst>
      <p:ext uri="{BB962C8B-B14F-4D97-AF65-F5344CB8AC3E}">
        <p14:creationId xmlns:p14="http://schemas.microsoft.com/office/powerpoint/2010/main" val="4138332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rPr>
              <a:pPr/>
              <a:t>69</a:t>
            </a:fld>
            <a:endParaRPr lang="fr-FR" dirty="0">
              <a:solidFill>
                <a:schemeClr val="tx1"/>
              </a:solidFill>
            </a:endParaRPr>
          </a:p>
        </p:txBody>
      </p:sp>
      <p:sp>
        <p:nvSpPr>
          <p:cNvPr id="4" name="Espace réservé du contenu 3"/>
          <p:cNvSpPr>
            <a:spLocks noGrp="1"/>
          </p:cNvSpPr>
          <p:nvPr>
            <p:ph sz="quarter" idx="14"/>
          </p:nvPr>
        </p:nvSpPr>
        <p:spPr>
          <a:xfrm>
            <a:off x="469900" y="829731"/>
            <a:ext cx="8191500" cy="3716869"/>
          </a:xfrm>
        </p:spPr>
        <p:txBody>
          <a:bodyPr/>
          <a:lstStyle/>
          <a:p>
            <a:pPr marL="285750" indent="-285750" algn="just">
              <a:spcAft>
                <a:spcPts val="600"/>
              </a:spcAft>
              <a:buFont typeface="Wingdings" panose="05000000000000000000" pitchFamily="2" charset="2"/>
              <a:buChar char="q"/>
            </a:pPr>
            <a:r>
              <a:rPr lang="fr-FR" sz="1400" b="1" dirty="0">
                <a:solidFill>
                  <a:srgbClr val="000091"/>
                </a:solidFill>
              </a:rPr>
              <a:t>En se connectant à son dossier </a:t>
            </a:r>
            <a:r>
              <a:rPr lang="fr-FR" sz="1400" b="1" u="sng" dirty="0">
                <a:solidFill>
                  <a:srgbClr val="000091"/>
                </a:solidFill>
              </a:rPr>
              <a:t>entre le 5 et le 8 juin 2026 </a:t>
            </a:r>
            <a:r>
              <a:rPr lang="fr-FR" sz="1400" b="1" dirty="0">
                <a:solidFill>
                  <a:srgbClr val="000091"/>
                </a:solidFill>
              </a:rPr>
              <a:t>(23h59, heure de Paris)</a:t>
            </a:r>
          </a:p>
          <a:p>
            <a:pPr marL="423450" lvl="1" indent="-171450" algn="just">
              <a:spcAft>
                <a:spcPts val="0"/>
              </a:spcAft>
              <a:buFont typeface="Wingdings" panose="05000000000000000000" pitchFamily="2" charset="2"/>
              <a:buChar char="Ø"/>
            </a:pPr>
            <a:r>
              <a:rPr lang="fr-FR" sz="1300" dirty="0"/>
              <a:t>le candidat sélectionne et classe par ordre de préférence les vœux en attente qu’il souhaite conserver.</a:t>
            </a:r>
          </a:p>
          <a:p>
            <a:pPr marL="423450" lvl="1" indent="-171450" algn="just">
              <a:spcAft>
                <a:spcPts val="0"/>
              </a:spcAft>
              <a:buFont typeface="Wingdings" panose="05000000000000000000" pitchFamily="2" charset="2"/>
              <a:buChar char="Ø"/>
            </a:pPr>
            <a:r>
              <a:rPr lang="fr-FR" sz="1300" dirty="0"/>
              <a:t>Les formations n’auront jamais accès à son classement.</a:t>
            </a:r>
          </a:p>
          <a:p>
            <a:pPr marL="423450" lvl="1" indent="-171450" algn="just">
              <a:spcAft>
                <a:spcPts val="0"/>
              </a:spcAft>
              <a:buFont typeface="Wingdings" panose="05000000000000000000" pitchFamily="2" charset="2"/>
              <a:buChar char="Ø"/>
            </a:pPr>
            <a:r>
              <a:rPr lang="fr-FR" sz="1300" dirty="0"/>
              <a:t>Le classement ne modifie pas la place dans la liste d’attente de la formation.</a:t>
            </a:r>
          </a:p>
          <a:p>
            <a:pPr lvl="1" indent="0" algn="just">
              <a:spcAft>
                <a:spcPts val="0"/>
              </a:spcAft>
              <a:buNone/>
            </a:pPr>
            <a:endParaRPr lang="fr-FR" sz="400" dirty="0"/>
          </a:p>
          <a:p>
            <a:pPr marL="285750" lvl="0" indent="-285750" algn="just">
              <a:spcBef>
                <a:spcPts val="600"/>
              </a:spcBef>
              <a:spcAft>
                <a:spcPts val="600"/>
              </a:spcAft>
              <a:buFont typeface="Wingdings" panose="05000000000000000000" pitchFamily="2" charset="2"/>
              <a:buChar char="q"/>
            </a:pPr>
            <a:r>
              <a:rPr lang="fr-FR" sz="1400" b="1" u="sng" dirty="0">
                <a:solidFill>
                  <a:srgbClr val="000091"/>
                </a:solidFill>
              </a:rPr>
              <a:t>À compter du 9 juin 2026</a:t>
            </a:r>
            <a:endParaRPr lang="fr-FR" sz="1400" b="1" dirty="0">
              <a:solidFill>
                <a:srgbClr val="000091"/>
              </a:solidFill>
            </a:endParaRPr>
          </a:p>
          <a:p>
            <a:pPr marL="423450" lvl="1" indent="-171450" algn="just">
              <a:spcAft>
                <a:spcPts val="0"/>
              </a:spcAft>
              <a:buFont typeface="Wingdings" panose="05000000000000000000" pitchFamily="2" charset="2"/>
              <a:buChar char="Ø"/>
            </a:pPr>
            <a:r>
              <a:rPr lang="fr-FR" sz="1300" b="1" dirty="0"/>
              <a:t>Les vœux en attente non classés avant le 8 juin 23h59 sont supprimés </a:t>
            </a:r>
          </a:p>
          <a:p>
            <a:pPr marL="423450" lvl="1" indent="-171450" algn="just">
              <a:spcAft>
                <a:spcPts val="0"/>
              </a:spcAft>
              <a:buFont typeface="Wingdings" panose="05000000000000000000" pitchFamily="2" charset="2"/>
              <a:buChar char="Ø"/>
            </a:pPr>
            <a:r>
              <a:rPr lang="fr-FR" sz="1300" dirty="0"/>
              <a:t>Si un candidat reçoit une proposition d’admission pour un vœu en attente classé : </a:t>
            </a:r>
          </a:p>
          <a:p>
            <a:pPr marL="717750" lvl="2" indent="-285750" algn="just">
              <a:spcAft>
                <a:spcPts val="600"/>
              </a:spcAft>
              <a:buFont typeface="Wingdings" panose="05000000000000000000" pitchFamily="2" charset="2"/>
              <a:buChar char="§"/>
            </a:pPr>
            <a:r>
              <a:rPr lang="fr-FR" sz="1300" dirty="0"/>
              <a:t>Il peut choisir d’accepter ou de refuser cette proposition</a:t>
            </a:r>
          </a:p>
          <a:p>
            <a:pPr marL="717750" lvl="2" indent="-285750" algn="just">
              <a:spcAft>
                <a:spcPts val="600"/>
              </a:spcAft>
              <a:buFont typeface="Wingdings" panose="05000000000000000000" pitchFamily="2" charset="2"/>
              <a:buChar char="§"/>
            </a:pPr>
            <a:r>
              <a:rPr lang="fr-FR" sz="1300" dirty="0"/>
              <a:t>Tous les vœux qui viennent après dans son classement sont supprimés </a:t>
            </a:r>
          </a:p>
          <a:p>
            <a:pPr lvl="0" algn="just">
              <a:spcAft>
                <a:spcPts val="0"/>
              </a:spcAft>
              <a:defRPr/>
            </a:pPr>
            <a:endParaRPr lang="fr-FR" sz="600" b="1" u="sng" dirty="0"/>
          </a:p>
          <a:p>
            <a:pPr lvl="0" algn="just">
              <a:spcAft>
                <a:spcPts val="0"/>
              </a:spcAft>
              <a:defRPr/>
            </a:pPr>
            <a:r>
              <a:rPr lang="fr-FR" sz="1200" b="1" u="sng" dirty="0"/>
              <a:t>Par exemple </a:t>
            </a:r>
            <a:r>
              <a:rPr lang="fr-FR" sz="1200" b="1" dirty="0"/>
              <a:t>: </a:t>
            </a:r>
            <a:r>
              <a:rPr lang="fr-FR" sz="1200" dirty="0"/>
              <a:t>Paul a classé 5 vœux en attente. S’il reçoit une proposition d’admission relative à son vœu classé en 1</a:t>
            </a:r>
            <a:r>
              <a:rPr lang="fr-FR" sz="1200" baseline="30000" dirty="0"/>
              <a:t>er</a:t>
            </a:r>
            <a:r>
              <a:rPr lang="fr-FR" sz="1200" dirty="0"/>
              <a:t>, ses vœux en position 2, 3, 4 et 5 sont supprimés. S’il avait déjà accepté une proposition  d’admission, il devra choisir entre la nouvelle proposition et celle déjà acceptée.</a:t>
            </a:r>
          </a:p>
          <a:p>
            <a:pPr lvl="0" algn="just">
              <a:spcAft>
                <a:spcPts val="0"/>
              </a:spcAft>
              <a:defRPr/>
            </a:pPr>
            <a:endParaRPr lang="fr-FR" sz="900" dirty="0"/>
          </a:p>
          <a:p>
            <a:pPr lvl="0" algn="just">
              <a:spcAft>
                <a:spcPts val="0"/>
              </a:spcAft>
              <a:defRPr/>
            </a:pPr>
            <a:r>
              <a:rPr lang="fr-FR" sz="1400" b="1" dirty="0"/>
              <a:t>Le bon réflexe : tester ses connaissances et les interfaces (quiz, vidéos, infographies, site d’entrainement)</a:t>
            </a:r>
          </a:p>
          <a:p>
            <a:endParaRPr lang="fr-FR" sz="1300" dirty="0"/>
          </a:p>
        </p:txBody>
      </p:sp>
      <p:sp>
        <p:nvSpPr>
          <p:cNvPr id="5" name="Rectangle à coins arrondis 4"/>
          <p:cNvSpPr/>
          <p:nvPr/>
        </p:nvSpPr>
        <p:spPr>
          <a:xfrm>
            <a:off x="3634637" y="224677"/>
            <a:ext cx="5026763"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classer les vœux en attente ?</a:t>
            </a:r>
          </a:p>
        </p:txBody>
      </p:sp>
    </p:spTree>
    <p:extLst>
      <p:ext uri="{BB962C8B-B14F-4D97-AF65-F5344CB8AC3E}">
        <p14:creationId xmlns:p14="http://schemas.microsoft.com/office/powerpoint/2010/main" val="128702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6539" y="315310"/>
            <a:ext cx="3478923" cy="3541988"/>
          </a:xfrm>
        </p:spPr>
        <p:txBody>
          <a:bodyPr/>
          <a:lstStyle/>
          <a:p>
            <a:pPr marL="0" indent="0">
              <a:buNone/>
            </a:pPr>
            <a:r>
              <a:rPr lang="fr-FR" sz="2600" u="sng" dirty="0">
                <a:solidFill>
                  <a:srgbClr val="000091"/>
                </a:solidFill>
              </a:rPr>
              <a:t>Étape 1</a:t>
            </a:r>
            <a:br>
              <a:rPr lang="fr-FR" sz="2600" u="sng" dirty="0">
                <a:solidFill>
                  <a:srgbClr val="000091"/>
                </a:solidFill>
              </a:rPr>
            </a:br>
            <a:r>
              <a:rPr lang="fr-FR" sz="2600" dirty="0">
                <a:solidFill>
                  <a:srgbClr val="000091"/>
                </a:solidFill>
              </a:rPr>
              <a:t>des 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7</a:t>
            </a:fld>
            <a:endParaRPr lang="fr-FR" dirty="0">
              <a:solidFill>
                <a:schemeClr val="tx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237580"/>
            <a:ext cx="4534071" cy="2368751"/>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0434" y="4218103"/>
            <a:ext cx="7221416" cy="461665"/>
          </a:xfrm>
          <a:prstGeom prst="rect">
            <a:avLst/>
          </a:prstGeom>
          <a:noFill/>
        </p:spPr>
        <p:txBody>
          <a:bodyPr wrap="square" rtlCol="0">
            <a:spAutoFit/>
          </a:bodyPr>
          <a:lstStyle/>
          <a:p>
            <a:r>
              <a:rPr lang="fr-FR" sz="2400" b="1" dirty="0">
                <a:solidFill>
                  <a:srgbClr val="000091"/>
                </a:solidFill>
              </a:rPr>
              <a:t>Des solutions adaptées pour chaque situation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70</a:t>
            </a:fld>
            <a:endParaRPr lang="fr-FR" dirty="0">
              <a:solidFill>
                <a:schemeClr val="tx1"/>
              </a:solidFill>
            </a:endParaRPr>
          </a:p>
        </p:txBody>
      </p:sp>
      <p:pic>
        <p:nvPicPr>
          <p:cNvPr id="6" name="Image 5"/>
          <p:cNvPicPr>
            <a:picLocks noChangeAspect="1"/>
          </p:cNvPicPr>
          <p:nvPr/>
        </p:nvPicPr>
        <p:blipFill>
          <a:blip r:embed="rId2"/>
          <a:stretch>
            <a:fillRect/>
          </a:stretch>
        </p:blipFill>
        <p:spPr>
          <a:xfrm>
            <a:off x="967043" y="862024"/>
            <a:ext cx="7262557" cy="3252347"/>
          </a:xfrm>
          <a:prstGeom prst="rect">
            <a:avLst/>
          </a:prstGeom>
        </p:spPr>
      </p:pic>
    </p:spTree>
    <p:extLst>
      <p:ext uri="{BB962C8B-B14F-4D97-AF65-F5344CB8AC3E}">
        <p14:creationId xmlns:p14="http://schemas.microsoft.com/office/powerpoint/2010/main" val="2626118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299" y="914400"/>
            <a:ext cx="8161699" cy="317500"/>
          </a:xfrm>
        </p:spPr>
        <p:txBody>
          <a:bodyPr/>
          <a:lstStyle/>
          <a:p>
            <a:pPr algn="just"/>
            <a:r>
              <a:rPr lang="fr-FR" sz="1600" dirty="0">
                <a:latin typeface="+mn-lt"/>
              </a:rPr>
              <a:t>Des solutions pour les candidats qui n’ont pas reçu de proposition d’admission </a:t>
            </a:r>
          </a:p>
        </p:txBody>
      </p:sp>
      <p:sp>
        <p:nvSpPr>
          <p:cNvPr id="3" name="Espace réservé du contenu 2"/>
          <p:cNvSpPr>
            <a:spLocks noGrp="1"/>
          </p:cNvSpPr>
          <p:nvPr>
            <p:ph sz="quarter" idx="14"/>
          </p:nvPr>
        </p:nvSpPr>
        <p:spPr>
          <a:xfrm>
            <a:off x="565150" y="1347614"/>
            <a:ext cx="8045450" cy="3435886"/>
          </a:xfrm>
        </p:spPr>
        <p:txBody>
          <a:bodyPr/>
          <a:lstStyle/>
          <a:p>
            <a:pPr marL="285750" lvl="0" indent="-285750" algn="just">
              <a:buFont typeface="Wingdings" panose="05000000000000000000" pitchFamily="2" charset="2"/>
              <a:buChar char="Ø"/>
            </a:pPr>
            <a:r>
              <a:rPr lang="fr-FR" sz="1400" b="1" dirty="0"/>
              <a:t>Dès le 3 juin 2026 </a:t>
            </a:r>
            <a:r>
              <a:rPr lang="fr-FR" sz="1400" dirty="0"/>
              <a:t>: les lycéens qui n'ont fait que des demandes en formations sélectives et qui n’ont reçu que des réponses négatives peuvent </a:t>
            </a:r>
            <a:r>
              <a:rPr lang="fr-FR" sz="1400" b="1" dirty="0">
                <a:solidFill>
                  <a:srgbClr val="ED7454"/>
                </a:solidFill>
              </a:rPr>
              <a:t>demander</a:t>
            </a:r>
            <a:r>
              <a:rPr lang="fr-FR" sz="1400" dirty="0">
                <a:solidFill>
                  <a:srgbClr val="ED7454"/>
                </a:solidFill>
              </a:rPr>
              <a:t> </a:t>
            </a:r>
            <a:r>
              <a:rPr lang="fr-FR" sz="1400" b="1" dirty="0">
                <a:solidFill>
                  <a:srgbClr val="ED7454"/>
                </a:solidFill>
              </a:rPr>
              <a:t>un accompagnement individuel ou collectif au lycée ou dans un CIO</a:t>
            </a:r>
            <a:r>
              <a:rPr lang="fr-FR" sz="1400" dirty="0">
                <a:solidFill>
                  <a:srgbClr val="ED7454"/>
                </a:solidFill>
              </a:rPr>
              <a:t> </a:t>
            </a:r>
            <a:r>
              <a:rPr lang="fr-FR" sz="1400" b="1" dirty="0">
                <a:solidFill>
                  <a:srgbClr val="ED7454"/>
                </a:solidFill>
              </a:rPr>
              <a:t>pour définir un nouveau projet d’orientation et préparer la phase complémentaire.</a:t>
            </a:r>
          </a:p>
          <a:p>
            <a:pPr lvl="0" algn="just"/>
            <a:endParaRPr lang="fr-FR" sz="1400" dirty="0"/>
          </a:p>
          <a:p>
            <a:pPr marL="285750" lvl="0" indent="-285750" algn="just">
              <a:buFont typeface="Wingdings" panose="05000000000000000000" pitchFamily="2" charset="2"/>
              <a:buChar char="Ø"/>
            </a:pPr>
            <a:r>
              <a:rPr lang="fr-FR" sz="1400" b="1" dirty="0"/>
              <a:t>Du 11 juin au 10 septembre 2026 </a:t>
            </a:r>
            <a:r>
              <a:rPr lang="fr-FR" sz="1400" dirty="0"/>
              <a:t>: pendant la </a:t>
            </a:r>
            <a:r>
              <a:rPr lang="fr-FR" sz="1400" b="1" dirty="0">
                <a:solidFill>
                  <a:srgbClr val="ED7454"/>
                </a:solidFill>
              </a:rPr>
              <a:t>phase complémentaire</a:t>
            </a:r>
            <a:r>
              <a:rPr lang="fr-FR" sz="1400" dirty="0"/>
              <a:t>, les lycéens peuvent </a:t>
            </a:r>
            <a:r>
              <a:rPr lang="fr-FR" sz="1400" b="1" dirty="0">
                <a:solidFill>
                  <a:srgbClr val="ED7454"/>
                </a:solidFill>
              </a:rPr>
              <a:t>formuler jusqu’à 10 nouveaux vœux et répondre aux propositions d’admission dans des formations disposant de places disponibles.</a:t>
            </a:r>
          </a:p>
          <a:p>
            <a:pPr lvl="0" algn="just"/>
            <a:endParaRPr lang="fr-FR" sz="1400" dirty="0"/>
          </a:p>
          <a:p>
            <a:pPr marL="285750" lvl="0" indent="-285750" algn="just">
              <a:buFont typeface="Wingdings" panose="05000000000000000000" pitchFamily="2" charset="2"/>
              <a:buChar char="Ø"/>
            </a:pPr>
            <a:r>
              <a:rPr lang="fr-FR" sz="1400" b="1" dirty="0"/>
              <a:t>À partir du 1</a:t>
            </a:r>
            <a:r>
              <a:rPr lang="fr-FR" sz="1400" b="1" baseline="30000" dirty="0"/>
              <a:t>er</a:t>
            </a:r>
            <a:r>
              <a:rPr lang="fr-FR" sz="1400" b="1" dirty="0"/>
              <a:t> juillet 2026 </a:t>
            </a:r>
            <a:r>
              <a:rPr lang="fr-FR" sz="1400" dirty="0"/>
              <a:t>: les candidats n’ayant pas eu de proposition peuvent solliciter depuis leur dossier </a:t>
            </a:r>
            <a:r>
              <a:rPr lang="fr-FR" sz="1400" b="1" dirty="0">
                <a:solidFill>
                  <a:srgbClr val="ED7454"/>
                </a:solidFill>
              </a:rPr>
              <a:t>l’accompagnement de la Commission d’Accès à l’Enseignement Supérieur</a:t>
            </a:r>
            <a:r>
              <a:rPr lang="fr-FR" sz="1400" dirty="0">
                <a:solidFill>
                  <a:srgbClr val="ED7454"/>
                </a:solidFill>
              </a:rPr>
              <a:t> </a:t>
            </a:r>
            <a:r>
              <a:rPr lang="fr-FR" sz="1400" b="1" dirty="0">
                <a:solidFill>
                  <a:srgbClr val="ED7454"/>
                </a:solidFill>
              </a:rPr>
              <a:t>(CAES) </a:t>
            </a:r>
            <a:r>
              <a:rPr lang="fr-FR" sz="1400" dirty="0"/>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71</a:t>
            </a:fld>
            <a:endParaRPr lang="fr-FR" dirty="0">
              <a:solidFill>
                <a:schemeClr val="tx1"/>
              </a:solidFill>
              <a:latin typeface="Marianne" panose="02000000000000000000" pitchFamily="2" charset="0"/>
            </a:endParaRPr>
          </a:p>
        </p:txBody>
      </p:sp>
      <p:sp>
        <p:nvSpPr>
          <p:cNvPr id="8" name="Rectangle à coins arrondis 7"/>
          <p:cNvSpPr/>
          <p:nvPr/>
        </p:nvSpPr>
        <p:spPr>
          <a:xfrm>
            <a:off x="3600450" y="283110"/>
            <a:ext cx="5010150"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solutions pour les candidats </a:t>
            </a:r>
          </a:p>
          <a:p>
            <a:pPr algn="ctr"/>
            <a:r>
              <a:rPr lang="fr-FR" sz="1400" b="1" kern="0" dirty="0">
                <a:solidFill>
                  <a:srgbClr val="000091"/>
                </a:solidFill>
                <a:latin typeface="Arial"/>
              </a:rPr>
              <a:t>sans proposition d’admission</a:t>
            </a:r>
          </a:p>
        </p:txBody>
      </p:sp>
    </p:spTree>
    <p:extLst>
      <p:ext uri="{BB962C8B-B14F-4D97-AF65-F5344CB8AC3E}">
        <p14:creationId xmlns:p14="http://schemas.microsoft.com/office/powerpoint/2010/main" val="1230639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72</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68351" y="855763"/>
            <a:ext cx="8170127" cy="3801962"/>
          </a:xfrm>
        </p:spPr>
        <p:txBody>
          <a:bodyPr/>
          <a:lstStyle/>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Quand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Du </a:t>
            </a:r>
            <a:r>
              <a:rPr lang="fr-FR" sz="1400" b="1" dirty="0">
                <a:solidFill>
                  <a:srgbClr val="000091"/>
                </a:solidFill>
              </a:rPr>
              <a:t>11 juin au 10 septembre 2026</a:t>
            </a:r>
          </a:p>
          <a:p>
            <a:pPr marL="756047" indent="-285750">
              <a:buFont typeface="Wingdings" panose="05000000000000000000" pitchFamily="2" charset="2"/>
              <a:buChar char="Ø"/>
            </a:pPr>
            <a:r>
              <a:rPr lang="fr-FR" sz="1400" dirty="0">
                <a:solidFill>
                  <a:srgbClr val="000091"/>
                </a:solidFill>
              </a:rPr>
              <a:t>Une réelle opportunité : en 2025, 80 000 candidats ont reçu une proposition d’admission dans une formation de leur choix.</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Pour qui ?</a:t>
            </a:r>
            <a:endParaRPr lang="fr-FR" sz="1400" b="1" dirty="0">
              <a:solidFill>
                <a:srgbClr val="3D566E"/>
              </a:solidFill>
            </a:endParaRP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En priorité les candidats qui n’ont pas reçu de proposition d’admission</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Les autres candidats concernés par la phase complémentaire</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Comment formuler des vœux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Accès à la phase complémentaire à partir du dossier Parcoursup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Une actualisation quotidienne des formations ayant des places disponibles</a:t>
            </a:r>
          </a:p>
          <a:p>
            <a:pPr marL="756047" lvl="2" indent="-285750" defTabSz="342900">
              <a:spcBef>
                <a:spcPts val="0"/>
              </a:spcBef>
              <a:spcAft>
                <a:spcPts val="450"/>
              </a:spcAft>
              <a:buSzTx/>
              <a:buFont typeface="Wingdings" panose="05000000000000000000" pitchFamily="2" charset="2"/>
              <a:buChar char="Ø"/>
              <a:defRPr/>
            </a:pPr>
            <a:r>
              <a:rPr lang="fr-FR" sz="1400" b="1" dirty="0">
                <a:solidFill>
                  <a:srgbClr val="000091"/>
                </a:solidFill>
              </a:rPr>
              <a:t>10 vœux maximum </a:t>
            </a:r>
            <a:r>
              <a:rPr lang="fr-FR" sz="1400" dirty="0">
                <a:solidFill>
                  <a:srgbClr val="000091"/>
                </a:solidFill>
              </a:rPr>
              <a:t>pour des formations sélectives ou non sélectives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Quelques règles spécifiques pour la formulation des vœux en phase complémentaire</a:t>
            </a:r>
          </a:p>
          <a:p>
            <a:endParaRPr lang="fr-FR" sz="1400" dirty="0">
              <a:solidFill>
                <a:srgbClr val="000091"/>
              </a:solidFill>
            </a:endParaRP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A8C89833-11F9-47CF-BF15-F481D02B7875}" type="slidenum">
              <a:rPr lang="fr-FR" smtClean="0">
                <a:solidFill>
                  <a:schemeClr val="tx1"/>
                </a:solidFill>
                <a:latin typeface="Marianne" panose="02000000000000000000" pitchFamily="2" charset="0"/>
              </a:rPr>
              <a:t>72</a:t>
            </a:fld>
            <a:endParaRPr lang="fr-FR" dirty="0">
              <a:solidFill>
                <a:schemeClr val="tx1"/>
              </a:solidFill>
              <a:latin typeface="Marianne" panose="02000000000000000000" pitchFamily="2" charset="0"/>
            </a:endParaRPr>
          </a:p>
        </p:txBody>
      </p:sp>
      <p:sp>
        <p:nvSpPr>
          <p:cNvPr id="9" name="Rectangle à coins arrondis 8"/>
          <p:cNvSpPr/>
          <p:nvPr/>
        </p:nvSpPr>
        <p:spPr>
          <a:xfrm>
            <a:off x="4361592" y="166302"/>
            <a:ext cx="42768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Focus sur la phase complémentaire</a:t>
            </a:r>
          </a:p>
        </p:txBody>
      </p:sp>
    </p:spTree>
    <p:extLst>
      <p:ext uri="{BB962C8B-B14F-4D97-AF65-F5344CB8AC3E}">
        <p14:creationId xmlns:p14="http://schemas.microsoft.com/office/powerpoint/2010/main" val="1875066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73</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88950" y="970890"/>
            <a:ext cx="8089900" cy="3608794"/>
          </a:xfrm>
        </p:spPr>
        <p:txBody>
          <a:bodyPr/>
          <a:lstStyle/>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Quelles réponses des formations ?</a:t>
            </a:r>
          </a:p>
          <a:p>
            <a:pPr marL="470297" lvl="2" indent="0" algn="just" defTabSz="342900">
              <a:spcBef>
                <a:spcPts val="0"/>
              </a:spcBef>
              <a:spcAft>
                <a:spcPts val="450"/>
              </a:spcAft>
              <a:buSzTx/>
              <a:buNone/>
              <a:defRPr/>
            </a:pPr>
            <a:r>
              <a:rPr lang="fr-FR" sz="1400" dirty="0">
                <a:solidFill>
                  <a:srgbClr val="000091"/>
                </a:solidFill>
              </a:rPr>
              <a:t>Les formations sélectives  : </a:t>
            </a:r>
            <a:r>
              <a:rPr lang="fr-FR" sz="1400" dirty="0">
                <a:solidFill>
                  <a:srgbClr val="F28E65"/>
                </a:solidFill>
              </a:rPr>
              <a:t>Oui</a:t>
            </a:r>
            <a:r>
              <a:rPr lang="fr-FR" sz="1400" dirty="0">
                <a:solidFill>
                  <a:srgbClr val="0C5076"/>
                </a:solidFill>
              </a:rPr>
              <a:t> </a:t>
            </a:r>
            <a:r>
              <a:rPr lang="fr-FR" sz="1400" dirty="0">
                <a:solidFill>
                  <a:srgbClr val="000091"/>
                </a:solidFill>
              </a:rPr>
              <a:t>ou</a:t>
            </a:r>
            <a:r>
              <a:rPr lang="fr-FR" sz="1400" dirty="0">
                <a:solidFill>
                  <a:srgbClr val="0C5076"/>
                </a:solidFill>
              </a:rPr>
              <a:t> </a:t>
            </a:r>
            <a:r>
              <a:rPr lang="fr-FR" sz="1400" dirty="0">
                <a:solidFill>
                  <a:srgbClr val="F28E65"/>
                </a:solidFill>
              </a:rPr>
              <a:t>Non</a:t>
            </a:r>
            <a:r>
              <a:rPr lang="fr-FR" sz="1400" dirty="0">
                <a:solidFill>
                  <a:srgbClr val="0C5076"/>
                </a:solidFill>
              </a:rPr>
              <a:t> </a:t>
            </a:r>
          </a:p>
          <a:p>
            <a:pPr marL="470297" algn="just"/>
            <a:r>
              <a:rPr lang="fr-FR" sz="1400" dirty="0"/>
              <a:t>Les formations non sélectives : </a:t>
            </a:r>
            <a:r>
              <a:rPr lang="fr-FR" sz="1400" dirty="0">
                <a:solidFill>
                  <a:srgbClr val="F28E65"/>
                </a:solidFill>
              </a:rPr>
              <a:t>Oui</a:t>
            </a:r>
            <a:r>
              <a:rPr lang="fr-FR" sz="1400" dirty="0"/>
              <a:t> ou </a:t>
            </a:r>
            <a:r>
              <a:rPr lang="fr-FR" sz="1400" dirty="0">
                <a:solidFill>
                  <a:srgbClr val="F28E65"/>
                </a:solidFill>
              </a:rPr>
              <a:t>Oui-Si </a:t>
            </a:r>
          </a:p>
          <a:p>
            <a:pPr marL="470297" lvl="2" indent="0" algn="just" defTabSz="342900">
              <a:spcBef>
                <a:spcPts val="0"/>
              </a:spcBef>
              <a:spcAft>
                <a:spcPts val="0"/>
              </a:spcAft>
              <a:buSzTx/>
              <a:buNone/>
              <a:defRPr/>
            </a:pPr>
            <a:endParaRPr lang="fr-FR" sz="1400" b="1" dirty="0">
              <a:solidFill>
                <a:srgbClr val="3D566E"/>
              </a:solidFill>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Dans quels délais les formations répondent-elles ?</a:t>
            </a:r>
            <a:endParaRPr lang="fr-FR" sz="1400" b="1" dirty="0">
              <a:solidFill>
                <a:srgbClr val="3D566E"/>
              </a:solidFill>
            </a:endParaRPr>
          </a:p>
          <a:p>
            <a:pPr marL="470297" lvl="2" indent="0" algn="just" defTabSz="342900">
              <a:spcBef>
                <a:spcPts val="0"/>
              </a:spcBef>
              <a:spcAft>
                <a:spcPts val="450"/>
              </a:spcAft>
              <a:buSzTx/>
              <a:buNone/>
              <a:defRPr/>
            </a:pPr>
            <a:r>
              <a:rPr lang="fr-FR" sz="1400" dirty="0">
                <a:solidFill>
                  <a:srgbClr val="000091"/>
                </a:solidFill>
              </a:rPr>
              <a:t>Délai de réponse de 8 jours maximum </a:t>
            </a:r>
          </a:p>
          <a:p>
            <a:pPr marL="470297" lvl="2" indent="0" algn="just" defTabSz="342900">
              <a:spcBef>
                <a:spcPts val="0"/>
              </a:spcBef>
              <a:spcAft>
                <a:spcPts val="450"/>
              </a:spcAft>
              <a:buSzTx/>
              <a:buNone/>
              <a:defRPr/>
            </a:pPr>
            <a:r>
              <a:rPr lang="fr-FR" sz="1400" dirty="0">
                <a:solidFill>
                  <a:srgbClr val="000091"/>
                </a:solidFill>
              </a:rPr>
              <a:t>La pause estivale : du 13 juillet 2026 et 20 août 2026</a:t>
            </a:r>
          </a:p>
          <a:p>
            <a:pPr marL="470297" lvl="2" indent="0" algn="just" defTabSz="342900">
              <a:spcBef>
                <a:spcPts val="0"/>
              </a:spcBef>
              <a:spcAft>
                <a:spcPts val="0"/>
              </a:spcAft>
              <a:buSzTx/>
              <a:buNone/>
              <a:defRPr/>
            </a:pPr>
            <a:endParaRPr lang="fr-FR" sz="1400" b="1" dirty="0">
              <a:solidFill>
                <a:srgbClr val="3D566E"/>
              </a:solidFill>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Dans quels délais répondre aux propositions d’admission ? </a:t>
            </a:r>
          </a:p>
          <a:p>
            <a:pPr marL="470297" lvl="2" indent="0" algn="just" defTabSz="342900">
              <a:spcBef>
                <a:spcPts val="0"/>
              </a:spcBef>
              <a:spcAft>
                <a:spcPts val="450"/>
              </a:spcAft>
              <a:buSzTx/>
              <a:buNone/>
              <a:defRPr/>
            </a:pPr>
            <a:r>
              <a:rPr lang="fr-FR" sz="1400" b="1" dirty="0">
                <a:solidFill>
                  <a:srgbClr val="000091"/>
                </a:solidFill>
              </a:rPr>
              <a:t>Une alerte (mail et sms) lorsqu’une proposition arrive  </a:t>
            </a:r>
          </a:p>
          <a:p>
            <a:pPr marL="136922" algn="just"/>
            <a:r>
              <a:rPr lang="fr-FR" sz="1400" dirty="0">
                <a:solidFill>
                  <a:srgbClr val="000091"/>
                </a:solidFill>
              </a:rPr>
              <a:t>→ pour une proposition reçue entre le 11 juin et le 16 août 2026 : le candidat a 2 jours pour répondre </a:t>
            </a:r>
          </a:p>
          <a:p>
            <a:pPr marL="136922" algn="just"/>
            <a:r>
              <a:rPr lang="fr-FR" sz="1400" dirty="0">
                <a:solidFill>
                  <a:srgbClr val="000091"/>
                </a:solidFill>
              </a:rPr>
              <a:t>→ pour une proposition reçue entre le 17 août et le 10 septembre 2026 : le candidat a toute la journée pour répondre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latin typeface="Marianne" panose="02000000000000000000" pitchFamily="2" charset="0"/>
              </a:rPr>
              <a:pPr/>
              <a:t>73</a:t>
            </a:fld>
            <a:endParaRPr lang="fr-FR" dirty="0">
              <a:solidFill>
                <a:schemeClr val="tx1"/>
              </a:solidFill>
              <a:latin typeface="Marianne" panose="02000000000000000000" pitchFamily="2" charset="0"/>
            </a:endParaRPr>
          </a:p>
        </p:txBody>
      </p:sp>
      <p:sp>
        <p:nvSpPr>
          <p:cNvPr id="9" name="Rectangle 8">
            <a:extLst>
              <a:ext uri="{FF2B5EF4-FFF2-40B4-BE49-F238E27FC236}">
                <a16:creationId xmlns:a16="http://schemas.microsoft.com/office/drawing/2014/main" id="{72788B36-01E5-4282-887E-2831B3EB97BD}"/>
              </a:ext>
            </a:extLst>
          </p:cNvPr>
          <p:cNvSpPr/>
          <p:nvPr/>
        </p:nvSpPr>
        <p:spPr>
          <a:xfrm>
            <a:off x="488950" y="4449115"/>
            <a:ext cx="7943850" cy="286232"/>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rgbClr val="F28E65"/>
                </a:solidFill>
              </a:rPr>
              <a:t>Info</a:t>
            </a:r>
            <a:r>
              <a:rPr lang="fr-FR" sz="1400" b="1" kern="0" dirty="0">
                <a:solidFill>
                  <a:schemeClr val="bg1"/>
                </a:solidFill>
              </a:rPr>
              <a:t> </a:t>
            </a:r>
            <a:r>
              <a:rPr lang="fr-FR" sz="1400" kern="0" dirty="0">
                <a:solidFill>
                  <a:schemeClr val="bg1"/>
                </a:solidFill>
              </a:rPr>
              <a:t>: suspension des délais de réponse pour les lycéens pendant les épreuves écrites du Bac</a:t>
            </a:r>
          </a:p>
        </p:txBody>
      </p:sp>
      <p:sp>
        <p:nvSpPr>
          <p:cNvPr id="10" name="Rectangle à coins arrondis 9"/>
          <p:cNvSpPr/>
          <p:nvPr/>
        </p:nvSpPr>
        <p:spPr>
          <a:xfrm>
            <a:off x="4361592" y="166302"/>
            <a:ext cx="42768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Focus sur la phase complémentaire</a:t>
            </a:r>
          </a:p>
        </p:txBody>
      </p:sp>
    </p:spTree>
    <p:extLst>
      <p:ext uri="{BB962C8B-B14F-4D97-AF65-F5344CB8AC3E}">
        <p14:creationId xmlns:p14="http://schemas.microsoft.com/office/powerpoint/2010/main" val="2254976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400051" y="914400"/>
            <a:ext cx="8366286" cy="3794234"/>
          </a:xfrm>
        </p:spPr>
        <p:txBody>
          <a:bodyPr/>
          <a:lstStyle/>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Quand ? </a:t>
            </a:r>
          </a:p>
          <a:p>
            <a:pPr algn="just"/>
            <a:r>
              <a:rPr lang="fr-FR" sz="1300" b="1" dirty="0">
                <a:solidFill>
                  <a:srgbClr val="ED7454"/>
                </a:solidFill>
              </a:rPr>
              <a:t>À partir du 1er juillet 2026, </a:t>
            </a:r>
            <a:r>
              <a:rPr lang="fr-FR" sz="1300" dirty="0"/>
              <a:t>chaque académie active la </a:t>
            </a:r>
            <a:r>
              <a:rPr lang="fr-FR" sz="1300" b="1" dirty="0">
                <a:solidFill>
                  <a:srgbClr val="ED7454"/>
                </a:solidFill>
              </a:rPr>
              <a:t>commission d’accès à l’enseignement supérieur (CAES)</a:t>
            </a:r>
            <a:r>
              <a:rPr lang="fr-FR" sz="1300" b="1" dirty="0"/>
              <a:t> </a:t>
            </a:r>
            <a:r>
              <a:rPr lang="fr-FR" sz="1300" dirty="0"/>
              <a:t>présidée par le recteur de région académique. </a:t>
            </a:r>
          </a:p>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Pour qui ? </a:t>
            </a:r>
          </a:p>
          <a:p>
            <a:pPr algn="just"/>
            <a:r>
              <a:rPr lang="fr-FR" sz="1300" dirty="0"/>
              <a:t>La CAES a pour objectif </a:t>
            </a:r>
            <a:r>
              <a:rPr lang="fr-FR" sz="1300" b="1" dirty="0"/>
              <a:t>d’aider les candidats </a:t>
            </a:r>
            <a:r>
              <a:rPr lang="fr-FR" sz="1300" dirty="0"/>
              <a:t>qui ont formulé des vœux en phase principale et en phase complémentaire et n'ont reçu aucune proposition d'admission. </a:t>
            </a:r>
            <a:r>
              <a:rPr lang="fr-FR" sz="1300" b="1" dirty="0">
                <a:solidFill>
                  <a:srgbClr val="ED7454"/>
                </a:solidFill>
              </a:rPr>
              <a:t>Cette commission étudie leur dossier et leur propose une formation au plus près de leur projet et en fonction des places disponibles. </a:t>
            </a:r>
          </a:p>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Comment saisir la CAES ? </a:t>
            </a:r>
          </a:p>
          <a:p>
            <a:pPr algn="just"/>
            <a:r>
              <a:rPr lang="fr-FR" sz="1300" dirty="0"/>
              <a:t>Les candidats concernés recevront </a:t>
            </a:r>
            <a:r>
              <a:rPr lang="fr-FR" sz="1300" b="1" dirty="0">
                <a:solidFill>
                  <a:srgbClr val="ED7454"/>
                </a:solidFill>
              </a:rPr>
              <a:t>un message et un sms pour les informer de l’ouverture des CAES et les équipes Parcoursup les contacteront également par téléphone</a:t>
            </a:r>
            <a:r>
              <a:rPr lang="fr-FR" sz="1300" dirty="0"/>
              <a:t> pour leur expliquer en quoi consiste le travail des CAES et les inviter à les solliciter. </a:t>
            </a:r>
          </a:p>
          <a:p>
            <a:pPr algn="just"/>
            <a:r>
              <a:rPr lang="fr-FR" sz="1300" dirty="0"/>
              <a:t>Les candidats doivent cliquer sur le bouton « je sollicite la CAES » dans leur dossier Parcoursup disponible à compter du 1</a:t>
            </a:r>
            <a:r>
              <a:rPr lang="fr-FR" sz="1300" baseline="30000" dirty="0"/>
              <a:t>er</a:t>
            </a:r>
            <a:r>
              <a:rPr lang="fr-FR" sz="1300" dirty="0"/>
              <a:t> juillet 2026. </a:t>
            </a:r>
            <a:r>
              <a:rPr lang="fr-FR" sz="1300" b="1" dirty="0"/>
              <a:t>Ils répondront à quelques questions pour cerner leurs besoins</a:t>
            </a:r>
            <a:r>
              <a:rPr lang="fr-FR" sz="1300" dirty="0"/>
              <a:t>.</a:t>
            </a:r>
          </a:p>
          <a:p>
            <a:pPr algn="just"/>
            <a:r>
              <a:rPr lang="fr-FR" sz="1300" b="1" dirty="0">
                <a:solidFill>
                  <a:srgbClr val="ED7454"/>
                </a:solidFill>
              </a:rPr>
              <a:t>Les propositions d’admission </a:t>
            </a:r>
            <a:r>
              <a:rPr lang="fr-FR" sz="1300" dirty="0"/>
              <a:t>formulées par la CAES se font </a:t>
            </a:r>
            <a:r>
              <a:rPr lang="fr-FR" sz="1300" b="1" dirty="0">
                <a:solidFill>
                  <a:srgbClr val="ED7454"/>
                </a:solidFill>
              </a:rPr>
              <a:t>directement dans le dossier du candidat. </a:t>
            </a:r>
          </a:p>
          <a:p>
            <a:endParaRPr lang="fr-FR" sz="1400" dirty="0"/>
          </a:p>
          <a:p>
            <a:endParaRPr lang="fr-FR" sz="1400"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74</a:t>
            </a:fld>
            <a:endParaRPr lang="fr-FR" dirty="0">
              <a:solidFill>
                <a:schemeClr val="tx1"/>
              </a:solidFill>
              <a:latin typeface="Marianne" panose="02000000000000000000" pitchFamily="2" charset="0"/>
            </a:endParaRPr>
          </a:p>
        </p:txBody>
      </p:sp>
      <p:sp>
        <p:nvSpPr>
          <p:cNvPr id="6" name="Rectangle à coins arrondis 5"/>
          <p:cNvSpPr/>
          <p:nvPr/>
        </p:nvSpPr>
        <p:spPr>
          <a:xfrm>
            <a:off x="3949700" y="210752"/>
            <a:ext cx="4644328"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Focus sur l’accompagnement personnalisé des candidats sans proposition d’admission</a:t>
            </a:r>
          </a:p>
        </p:txBody>
      </p:sp>
    </p:spTree>
    <p:extLst>
      <p:ext uri="{BB962C8B-B14F-4D97-AF65-F5344CB8AC3E}">
        <p14:creationId xmlns:p14="http://schemas.microsoft.com/office/powerpoint/2010/main" val="3149804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20700" y="1100525"/>
            <a:ext cx="8064500" cy="2163375"/>
          </a:xfrm>
        </p:spPr>
        <p:txBody>
          <a:bodyPr/>
          <a:lstStyle/>
          <a:p>
            <a:pPr marL="285750" indent="-285750" algn="just">
              <a:buFont typeface="Wingdings" panose="05000000000000000000" pitchFamily="2" charset="2"/>
              <a:buChar char="Ø"/>
            </a:pPr>
            <a:r>
              <a:rPr lang="fr-FR" sz="1400" b="1" dirty="0">
                <a:solidFill>
                  <a:srgbClr val="F28E65"/>
                </a:solidFill>
              </a:rPr>
              <a:t>La possibilité de demander le réexamen de son dossier dès le 2 juin 2026</a:t>
            </a:r>
          </a:p>
          <a:p>
            <a:pPr algn="just"/>
            <a:r>
              <a:rPr lang="fr-FR" sz="1400" dirty="0">
                <a:solidFill>
                  <a:schemeClr val="tx1"/>
                </a:solidFill>
              </a:rPr>
              <a:t>Si un candidat ne trouve pas de formation compatible avec sa situation ou ses besoins particuliers et que cela justifie une inscription dans un établissement situé dans une zone géographique déterminée</a:t>
            </a:r>
          </a:p>
          <a:p>
            <a:pPr algn="just"/>
            <a:r>
              <a:rPr lang="fr-FR" sz="1400" b="1" dirty="0">
                <a:solidFill>
                  <a:schemeClr val="tx1"/>
                </a:solidFill>
              </a:rPr>
              <a:t>Demande motivée à faire au Recteur via la rubrique « contact » de votre dossier</a:t>
            </a:r>
          </a:p>
          <a:p>
            <a:pPr algn="just"/>
            <a:endParaRPr lang="fr-FR" sz="1400" b="1" dirty="0"/>
          </a:p>
          <a:p>
            <a:pPr marL="285750" indent="-285750" algn="just">
              <a:buFont typeface="Wingdings" panose="05000000000000000000" pitchFamily="2" charset="2"/>
              <a:buChar char="Ø"/>
            </a:pPr>
            <a:r>
              <a:rPr lang="fr-FR" sz="1400" b="1" dirty="0">
                <a:solidFill>
                  <a:srgbClr val="F28E65"/>
                </a:solidFill>
              </a:rPr>
              <a:t>Anticiper la rentrée dans l’établissement choisi : la fiche de liaison </a:t>
            </a:r>
          </a:p>
          <a:p>
            <a:pPr algn="just"/>
            <a:r>
              <a:rPr lang="fr-FR" sz="1400" dirty="0">
                <a:solidFill>
                  <a:schemeClr val="tx1"/>
                </a:solidFill>
              </a:rPr>
              <a:t>La fiche de liaison permet au candidat d’indiquer à son futur établissement les aménagements dont il avait éventuellement bénéficié pendant sa scolarité et ses besoins pour la rentrée. </a:t>
            </a:r>
          </a:p>
          <a:p>
            <a:pPr algn="just"/>
            <a:endParaRPr lang="fr-FR" sz="1400" dirty="0"/>
          </a:p>
          <a:p>
            <a:pPr lvl="0"/>
            <a:endParaRPr lang="fr-FR" sz="1400" dirty="0"/>
          </a:p>
        </p:txBody>
      </p:sp>
      <p:sp>
        <p:nvSpPr>
          <p:cNvPr id="5"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latin typeface="Marianne" panose="02000000000000000000" pitchFamily="2" charset="0"/>
              </a:rPr>
              <a:pPr/>
              <a:t>75</a:t>
            </a:fld>
            <a:endParaRPr lang="fr-FR" dirty="0">
              <a:solidFill>
                <a:schemeClr val="tx1"/>
              </a:solidFill>
              <a:latin typeface="Marianne" panose="02000000000000000000" pitchFamily="2" charset="0"/>
            </a:endParaRPr>
          </a:p>
        </p:txBody>
      </p:sp>
      <p:sp>
        <p:nvSpPr>
          <p:cNvPr id="6" name="Rectangle à coins arrondis 5"/>
          <p:cNvSpPr/>
          <p:nvPr/>
        </p:nvSpPr>
        <p:spPr>
          <a:xfrm>
            <a:off x="3276600" y="250317"/>
            <a:ext cx="5372100"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Accompagnement des candidats en situation de handicap</a:t>
            </a:r>
          </a:p>
        </p:txBody>
      </p:sp>
      <p:sp>
        <p:nvSpPr>
          <p:cNvPr id="2" name="ZoneTexte 1"/>
          <p:cNvSpPr txBox="1"/>
          <p:nvPr/>
        </p:nvSpPr>
        <p:spPr>
          <a:xfrm>
            <a:off x="866775" y="3371850"/>
            <a:ext cx="7372350" cy="861774"/>
          </a:xfrm>
          <a:prstGeom prst="rect">
            <a:avLst/>
          </a:prstGeom>
          <a:solidFill>
            <a:srgbClr val="FF9575"/>
          </a:solidFill>
        </p:spPr>
        <p:txBody>
          <a:bodyPr wrap="square" rtlCol="0">
            <a:spAutoFit/>
          </a:bodyPr>
          <a:lstStyle/>
          <a:p>
            <a:r>
              <a:rPr lang="fr-FR" sz="1400" b="1" dirty="0">
                <a:solidFill>
                  <a:srgbClr val="000091"/>
                </a:solidFill>
              </a:rPr>
              <a:t>Rappel important </a:t>
            </a:r>
          </a:p>
          <a:p>
            <a:r>
              <a:rPr lang="fr-FR" sz="1200" dirty="0"/>
              <a:t>Une fois la formation acceptée de manière définitive, le candidat peut demander à Parcoursup de transmettre directement la fiche de liaison au référent handicap de son futur établissement &gt;&gt; infographie sur </a:t>
            </a:r>
            <a:r>
              <a:rPr lang="fr-FR" sz="1200" dirty="0">
                <a:hlinkClick r:id="rId3"/>
              </a:rPr>
              <a:t>l’espace Ressources du site Parcoursup</a:t>
            </a:r>
            <a:endParaRPr lang="fr-FR" dirty="0">
              <a:solidFill>
                <a:srgbClr val="000091"/>
              </a:solidFill>
            </a:endParaRPr>
          </a:p>
        </p:txBody>
      </p:sp>
    </p:spTree>
    <p:extLst>
      <p:ext uri="{BB962C8B-B14F-4D97-AF65-F5344CB8AC3E}">
        <p14:creationId xmlns:p14="http://schemas.microsoft.com/office/powerpoint/2010/main" val="1088027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736" y="4249348"/>
            <a:ext cx="8775480" cy="461665"/>
          </a:xfrm>
          <a:prstGeom prst="rect">
            <a:avLst/>
          </a:prstGeom>
          <a:noFill/>
        </p:spPr>
        <p:txBody>
          <a:bodyPr wrap="square" rtlCol="0">
            <a:spAutoFit/>
          </a:bodyPr>
          <a:lstStyle/>
          <a:p>
            <a:pPr algn="ctr"/>
            <a:r>
              <a:rPr lang="fr-FR" sz="2400" b="1" dirty="0">
                <a:solidFill>
                  <a:srgbClr val="000091"/>
                </a:solidFill>
              </a:rPr>
              <a:t>Parcoursup 2026 : la fin de la phase principale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76</a:t>
            </a:fld>
            <a:endParaRPr lang="fr-FR" dirty="0">
              <a:solidFill>
                <a:schemeClr val="tx1"/>
              </a:solidFill>
            </a:endParaRPr>
          </a:p>
        </p:txBody>
      </p:sp>
      <p:pic>
        <p:nvPicPr>
          <p:cNvPr id="14" name="Image 13"/>
          <p:cNvPicPr>
            <a:picLocks noChangeAspect="1"/>
          </p:cNvPicPr>
          <p:nvPr/>
        </p:nvPicPr>
        <p:blipFill>
          <a:blip r:embed="rId2"/>
          <a:stretch>
            <a:fillRect/>
          </a:stretch>
        </p:blipFill>
        <p:spPr>
          <a:xfrm>
            <a:off x="780585" y="919207"/>
            <a:ext cx="7598422" cy="3293897"/>
          </a:xfrm>
          <a:prstGeom prst="rect">
            <a:avLst/>
          </a:prstGeom>
        </p:spPr>
      </p:pic>
    </p:spTree>
    <p:extLst>
      <p:ext uri="{BB962C8B-B14F-4D97-AF65-F5344CB8AC3E}">
        <p14:creationId xmlns:p14="http://schemas.microsoft.com/office/powerpoint/2010/main" val="151315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77</a:t>
            </a:fld>
            <a:endParaRPr lang="fr-FR" dirty="0"/>
          </a:p>
        </p:txBody>
      </p:sp>
      <p:sp>
        <p:nvSpPr>
          <p:cNvPr id="5" name="Espace réservé du contenu 4"/>
          <p:cNvSpPr>
            <a:spLocks noGrp="1"/>
          </p:cNvSpPr>
          <p:nvPr>
            <p:ph sz="quarter" idx="14"/>
          </p:nvPr>
        </p:nvSpPr>
        <p:spPr>
          <a:xfrm>
            <a:off x="377662" y="914400"/>
            <a:ext cx="8298794" cy="3772860"/>
          </a:xfrm>
        </p:spPr>
        <p:txBody>
          <a:bodyPr/>
          <a:lstStyle/>
          <a:p>
            <a:pPr algn="just">
              <a:spcBef>
                <a:spcPts val="1200"/>
              </a:spcBef>
              <a:spcAft>
                <a:spcPts val="1200"/>
              </a:spcAft>
            </a:pPr>
            <a:endParaRPr lang="fr-FR" sz="800" b="1" u="sng" dirty="0"/>
          </a:p>
          <a:p>
            <a:pPr algn="just">
              <a:spcAft>
                <a:spcPts val="1200"/>
              </a:spcAft>
            </a:pPr>
            <a:r>
              <a:rPr lang="fr-FR" sz="1400" b="1" u="sng" dirty="0"/>
              <a:t>Fin de la phase d’admission principale le 11 juillet 2026</a:t>
            </a:r>
          </a:p>
          <a:p>
            <a:pPr algn="just"/>
            <a:r>
              <a:rPr lang="fr-FR" sz="1400" b="1" dirty="0"/>
              <a:t>Que signifie la fin de la phase principale ? </a:t>
            </a:r>
          </a:p>
          <a:p>
            <a:pPr marL="171450" indent="-171450" algn="just">
              <a:spcAft>
                <a:spcPts val="1200"/>
              </a:spcAft>
              <a:buFont typeface="Wingdings" panose="05000000000000000000" pitchFamily="2" charset="2"/>
              <a:buChar char="Ø"/>
            </a:pPr>
            <a:r>
              <a:rPr lang="fr-FR" sz="1200" dirty="0"/>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t>Le 11 juillet 2026</a:t>
            </a:r>
            <a:r>
              <a:rPr lang="fr-FR" sz="1200" dirty="0"/>
              <a:t>, les vœux en attente classés par les candidats et toujours présents dans leur dossier seront automatiquement archivés dans leur dossier. </a:t>
            </a:r>
          </a:p>
          <a:p>
            <a:pPr algn="just">
              <a:spcAft>
                <a:spcPts val="1200"/>
              </a:spcAft>
            </a:pPr>
            <a:r>
              <a:rPr lang="fr-FR" sz="1200" dirty="0"/>
              <a:t>Ainsi, si une place venait à se libérer de manière exceptionnelle pendant l’été (suite au désistement d’un candidat admis), elle sera proposée au 1</a:t>
            </a:r>
            <a:r>
              <a:rPr lang="fr-FR" sz="1200" baseline="30000" dirty="0"/>
              <a:t>er</a:t>
            </a:r>
            <a:r>
              <a:rPr lang="fr-FR" sz="1200" dirty="0"/>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7" name="ZoneTexte 6"/>
          <p:cNvSpPr txBox="1"/>
          <p:nvPr/>
        </p:nvSpPr>
        <p:spPr>
          <a:xfrm>
            <a:off x="377662" y="3203067"/>
            <a:ext cx="7883688" cy="1107996"/>
          </a:xfrm>
          <a:prstGeom prst="rect">
            <a:avLst/>
          </a:prstGeom>
          <a:solidFill>
            <a:srgbClr val="FF9575"/>
          </a:solidFill>
        </p:spPr>
        <p:txBody>
          <a:bodyPr wrap="square">
            <a:spAutoFit/>
          </a:bodyPr>
          <a:lstStyle>
            <a:defPPr>
              <a:defRPr lang="fr-FR"/>
            </a:defPPr>
            <a:lvl1pPr algn="ctr">
              <a:defRPr sz="1600" b="1">
                <a:solidFill>
                  <a:schemeClr val="bg1"/>
                </a:solidFill>
              </a:defRPr>
            </a:lvl1pPr>
          </a:lstStyle>
          <a:p>
            <a:pPr algn="l"/>
            <a:r>
              <a:rPr lang="fr-FR" sz="1100" dirty="0">
                <a:solidFill>
                  <a:srgbClr val="000091"/>
                </a:solidFill>
              </a:rPr>
              <a:t>À savoir</a:t>
            </a:r>
          </a:p>
          <a:p>
            <a:pPr algn="l"/>
            <a:endParaRPr lang="fr-FR" sz="1100" dirty="0">
              <a:solidFill>
                <a:srgbClr val="000091"/>
              </a:solidFill>
            </a:endParaRPr>
          </a:p>
          <a:p>
            <a:pPr algn="l"/>
            <a:r>
              <a:rPr lang="fr-FR" sz="1100" dirty="0">
                <a:solidFill>
                  <a:srgbClr val="000091"/>
                </a:solidFill>
              </a:rPr>
              <a:t>Un répondeur automatique pour partir l’esprit tranquille pendant l’été </a:t>
            </a:r>
            <a:endParaRPr lang="fr-FR" sz="1100" b="0" dirty="0">
              <a:solidFill>
                <a:srgbClr val="000091"/>
              </a:solidFill>
            </a:endParaRPr>
          </a:p>
          <a:p>
            <a:pPr algn="just"/>
            <a:r>
              <a:rPr lang="fr-FR" sz="1100" b="0" dirty="0"/>
              <a:t> &gt; Les candidats qui ont choisi d’archiver des vœux en attente peuvent recevoir exceptionnellement une proposition d’admission pendant l’été. Ils pourront activer le répondeur automatique entre le 13 juillet et le 18 août 2026. </a:t>
            </a:r>
          </a:p>
          <a:p>
            <a:pPr algn="l"/>
            <a:r>
              <a:rPr lang="fr-FR" sz="1100" dirty="0">
                <a:solidFill>
                  <a:srgbClr val="000091"/>
                </a:solidFill>
              </a:rPr>
              <a:t>Dès qu’une proposition leur est faite, le répondeur automatique l’accepte à leur place.</a:t>
            </a:r>
          </a:p>
        </p:txBody>
      </p:sp>
      <p:sp>
        <p:nvSpPr>
          <p:cNvPr id="6" name="Rectangle à coins arrondis 5"/>
          <p:cNvSpPr/>
          <p:nvPr/>
        </p:nvSpPr>
        <p:spPr>
          <a:xfrm>
            <a:off x="4049249" y="268957"/>
            <a:ext cx="454230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 de la phase d’admission principale</a:t>
            </a:r>
          </a:p>
        </p:txBody>
      </p:sp>
    </p:spTree>
    <p:extLst>
      <p:ext uri="{BB962C8B-B14F-4D97-AF65-F5344CB8AC3E}">
        <p14:creationId xmlns:p14="http://schemas.microsoft.com/office/powerpoint/2010/main" val="40366520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mn-lt"/>
              </a:rPr>
              <a:t>L’inscription administrative dans la formation choisie </a:t>
            </a:r>
          </a:p>
        </p:txBody>
      </p:sp>
      <p:sp>
        <p:nvSpPr>
          <p:cNvPr id="3" name="Espace réservé du contenu 2"/>
          <p:cNvSpPr>
            <a:spLocks noGrp="1"/>
          </p:cNvSpPr>
          <p:nvPr>
            <p:ph sz="quarter" idx="14"/>
          </p:nvPr>
        </p:nvSpPr>
        <p:spPr>
          <a:xfrm>
            <a:off x="467542" y="1347615"/>
            <a:ext cx="8207977" cy="3312368"/>
          </a:xfrm>
        </p:spPr>
        <p:txBody>
          <a:bodyPr/>
          <a:lstStyle/>
          <a:p>
            <a:pPr lvl="0" algn="just"/>
            <a:r>
              <a:rPr lang="fr-FR" sz="1400" dirty="0"/>
              <a:t>Après </a:t>
            </a:r>
            <a:r>
              <a:rPr lang="fr-FR" sz="1400" b="1" dirty="0">
                <a:solidFill>
                  <a:srgbClr val="F28E65"/>
                </a:solidFill>
              </a:rPr>
              <a:t>avoir accepté définitivement la proposition d’admission de son choix et après avoir eu ses résultats au baccalauréat,</a:t>
            </a:r>
            <a:r>
              <a:rPr lang="fr-FR" sz="1400" dirty="0"/>
              <a:t> le lycéen procède à son inscription administrative. </a:t>
            </a:r>
          </a:p>
          <a:p>
            <a:pPr algn="just"/>
            <a:r>
              <a:rPr lang="fr-FR" sz="1400" dirty="0"/>
              <a:t>L’inscription administrative se fait </a:t>
            </a:r>
            <a:r>
              <a:rPr lang="fr-FR" sz="1400" b="1" dirty="0">
                <a:solidFill>
                  <a:srgbClr val="F28E65"/>
                </a:solidFill>
              </a:rPr>
              <a:t>directement auprès de l’établissement choisi </a:t>
            </a:r>
            <a:r>
              <a:rPr lang="fr-FR" sz="1400" dirty="0"/>
              <a:t>et pas sur Parcoursup.</a:t>
            </a:r>
          </a:p>
          <a:p>
            <a:pPr lvl="0" algn="just"/>
            <a:endParaRPr lang="fr-FR" sz="500" b="1" dirty="0"/>
          </a:p>
          <a:p>
            <a:pPr lvl="0" algn="just"/>
            <a:r>
              <a:rPr lang="fr-FR" sz="1400" b="1" dirty="0">
                <a:solidFill>
                  <a:srgbClr val="F28E65"/>
                </a:solidFill>
              </a:rPr>
              <a:t>Les modalités d’inscription sont propres à chaque établissement</a:t>
            </a:r>
            <a:r>
              <a:rPr lang="fr-FR" sz="1400" b="1" dirty="0"/>
              <a:t> : </a:t>
            </a:r>
          </a:p>
          <a:p>
            <a:pPr marL="285743" indent="-285743" algn="just">
              <a:buClr>
                <a:srgbClr val="ED7454"/>
              </a:buClr>
              <a:buFont typeface="Arial" panose="020B0604020202020204" pitchFamily="34" charset="0"/>
              <a:buChar char="•"/>
            </a:pPr>
            <a:r>
              <a:rPr lang="fr-FR" sz="1400" dirty="0"/>
              <a:t>Consulter les modalités d’inscription indiquées dans le dossier candidat sur Parcoursup. </a:t>
            </a:r>
          </a:p>
          <a:p>
            <a:pPr marL="285743" indent="-285743" algn="just">
              <a:buClr>
                <a:srgbClr val="ED7454"/>
              </a:buClr>
              <a:buFont typeface="Arial" panose="020B0604020202020204" pitchFamily="34" charset="0"/>
              <a:buChar char="•"/>
            </a:pPr>
            <a:r>
              <a:rPr lang="fr-FR" sz="1400" b="1" u="sng" dirty="0"/>
              <a:t>Respecter la date limite indiquée par l’établissement </a:t>
            </a:r>
            <a:r>
              <a:rPr lang="fr-FR" sz="1400" b="1" dirty="0"/>
              <a:t>: </a:t>
            </a:r>
            <a:r>
              <a:rPr lang="fr-FR" sz="1400" dirty="0"/>
              <a:t>l’essentiel des inscriptions en juillet et les autres fin août 2026</a:t>
            </a:r>
          </a:p>
          <a:p>
            <a:pPr marL="285743" indent="-285743" algn="just">
              <a:buClr>
                <a:srgbClr val="ED7454"/>
              </a:buClr>
              <a:buFont typeface="Arial" panose="020B0604020202020204" pitchFamily="34" charset="0"/>
              <a:buChar char="•"/>
            </a:pPr>
            <a:r>
              <a:rPr lang="fr-FR" sz="1400" dirty="0"/>
              <a:t>Si le futur étudiant s’inscrit dans une formation en dehors de Parcoursup, il doit </a:t>
            </a:r>
            <a:r>
              <a:rPr lang="fr-FR" sz="1400" b="1" u="sng" dirty="0"/>
              <a:t>obligatoirement</a:t>
            </a:r>
            <a:r>
              <a:rPr lang="fr-FR" sz="1400" dirty="0"/>
              <a:t>  remettre une attestation de désinscription ou de non inscription sur Parcoursup, qu’il télécharge via la plateforme.</a:t>
            </a:r>
          </a:p>
          <a:p>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78</a:t>
            </a:fld>
            <a:endParaRPr lang="fr-FR" dirty="0">
              <a:solidFill>
                <a:schemeClr val="tx1"/>
              </a:solidFill>
            </a:endParaRPr>
          </a:p>
        </p:txBody>
      </p:sp>
      <p:sp>
        <p:nvSpPr>
          <p:cNvPr id="8" name="Rectangle à coins arrondis 7"/>
          <p:cNvSpPr/>
          <p:nvPr/>
        </p:nvSpPr>
        <p:spPr>
          <a:xfrm>
            <a:off x="5340350" y="258477"/>
            <a:ext cx="31965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8 juillet 2026 </a:t>
            </a:r>
          </a:p>
        </p:txBody>
      </p:sp>
    </p:spTree>
    <p:extLst>
      <p:ext uri="{BB962C8B-B14F-4D97-AF65-F5344CB8AC3E}">
        <p14:creationId xmlns:p14="http://schemas.microsoft.com/office/powerpoint/2010/main" val="3381406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9980" y="4277088"/>
            <a:ext cx="6683296" cy="461665"/>
          </a:xfrm>
          <a:prstGeom prst="rect">
            <a:avLst/>
          </a:prstGeom>
          <a:noFill/>
        </p:spPr>
        <p:txBody>
          <a:bodyPr wrap="square" rtlCol="0">
            <a:spAutoFit/>
          </a:bodyPr>
          <a:lstStyle/>
          <a:p>
            <a:r>
              <a:rPr lang="fr-FR" sz="2400" b="1" dirty="0">
                <a:solidFill>
                  <a:srgbClr val="000091"/>
                </a:solidFill>
              </a:rPr>
              <a:t>Parcoursup 2026 : nos conseils</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79</a:t>
            </a:fld>
            <a:endParaRPr lang="fr-FR" dirty="0">
              <a:solidFill>
                <a:schemeClr val="tx1"/>
              </a:solidFill>
            </a:endParaRPr>
          </a:p>
        </p:txBody>
      </p:sp>
      <p:pic>
        <p:nvPicPr>
          <p:cNvPr id="3" name="Image 2"/>
          <p:cNvPicPr>
            <a:picLocks noChangeAspect="1"/>
          </p:cNvPicPr>
          <p:nvPr/>
        </p:nvPicPr>
        <p:blipFill>
          <a:blip r:embed="rId2"/>
          <a:stretch>
            <a:fillRect/>
          </a:stretch>
        </p:blipFill>
        <p:spPr>
          <a:xfrm>
            <a:off x="911261" y="884120"/>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12/01/2026</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387350" y="908050"/>
            <a:ext cx="8226585" cy="3875450"/>
          </a:xfrm>
        </p:spPr>
        <p:txBody>
          <a:bodyPr>
            <a:noAutofit/>
          </a:bodyPr>
          <a:lstStyle/>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Prenez connaissance du calendrier 2026, </a:t>
            </a:r>
            <a:r>
              <a:rPr lang="fr-FR" sz="1200" dirty="0">
                <a:solidFill>
                  <a:schemeClr val="tx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Anticipez, n’attendez pas la dernière minute</a:t>
            </a:r>
            <a:br>
              <a:rPr lang="fr-FR" sz="1400" dirty="0">
                <a:solidFill>
                  <a:schemeClr val="tx1"/>
                </a:solidFill>
                <a:highlight>
                  <a:srgbClr val="0000FF"/>
                </a:highlight>
              </a:rPr>
            </a:br>
            <a:r>
              <a:rPr lang="fr-FR" sz="1200" dirty="0">
                <a:solidFill>
                  <a:schemeClr val="tx1"/>
                </a:solidFill>
              </a:rPr>
              <a:t>Anticipez au lycée pour construire votre projet d’orientation progressivement (avec </a:t>
            </a:r>
            <a:r>
              <a:rPr lang="fr-FR" sz="1200" b="1" dirty="0" err="1">
                <a:solidFill>
                  <a:schemeClr val="tx1"/>
                </a:solidFill>
              </a:rPr>
              <a:t>MonProjetSup</a:t>
            </a:r>
            <a:r>
              <a:rPr lang="fr-FR" sz="1200" dirty="0">
                <a:solidFill>
                  <a:schemeClr val="tx1"/>
                </a:solidFill>
              </a:rPr>
              <a:t> sur la plateforme </a:t>
            </a:r>
            <a:r>
              <a:rPr lang="fr-FR" sz="1200" dirty="0" err="1">
                <a:solidFill>
                  <a:schemeClr val="tx1"/>
                </a:solidFill>
              </a:rPr>
              <a:t>Avenir-s</a:t>
            </a:r>
            <a:r>
              <a:rPr lang="fr-FR" sz="1200" dirty="0">
                <a:solidFill>
                  <a:schemeClr val="tx1"/>
                </a:solidFill>
              </a:rPr>
              <a:t> ; la possibilité d’ouvrir un compte Parcoursup dès la 2nde), et explorez la carte des formations, comparez les formations entre elles, etc.</a:t>
            </a:r>
            <a:br>
              <a:rPr lang="fr-FR" sz="1200" dirty="0">
                <a:solidFill>
                  <a:schemeClr val="tx1"/>
                </a:solidFill>
              </a:rPr>
            </a:br>
            <a:r>
              <a:rPr lang="fr-FR" sz="1200" dirty="0">
                <a:solidFill>
                  <a:schemeClr val="tx1"/>
                </a:solidFill>
              </a:rPr>
              <a:t>Posez-vous les questions utiles sur l’établissement qui vous intéresse.</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Faites des vœux pour des formations qui vous intéressent, ne vous autocensurez pas, pensez à diversifier vos vœux et évitez de ne formuler qu’un seul vœu</a:t>
            </a:r>
            <a:br>
              <a:rPr lang="fr-FR" sz="1400" b="1" dirty="0">
                <a:ea typeface="+mj-ea"/>
                <a:cs typeface="+mj-cs"/>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Ne restez pas seuls avec vos questions </a:t>
            </a:r>
            <a:r>
              <a:rPr lang="fr-FR" sz="1200" dirty="0">
                <a:solidFill>
                  <a:schemeClr val="tx1"/>
                </a:solidFill>
              </a:rPr>
              <a:t>: échangez au lycée et profitez des rencontres avec les enseignants et étudiants du supérieur, des Lives Parcoursup, journées portes ouvertes, étudiants ambassadeurs.</a:t>
            </a:r>
            <a:br>
              <a:rPr lang="fr-FR" sz="1200" dirty="0">
                <a:solidFill>
                  <a:schemeClr val="tx1"/>
                </a:solidFill>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Préparez vous à choisir : </a:t>
            </a:r>
            <a:r>
              <a:rPr lang="fr-FR" sz="1200" dirty="0">
                <a:solidFill>
                  <a:schemeClr val="tx1"/>
                </a:solidFill>
              </a:rPr>
              <a:t>la phase d’admission va vite, vous devrez répondre aux propositions … alors préparez-vous à faire un choix.</a:t>
            </a:r>
          </a:p>
          <a:p>
            <a:pPr marL="342900" indent="-342900" algn="just" defTabSz="457200">
              <a:spcBef>
                <a:spcPct val="20000"/>
              </a:spcBef>
              <a:spcAft>
                <a:spcPts val="0"/>
              </a:spcAft>
              <a:buClr>
                <a:srgbClr val="000091"/>
              </a:buClr>
              <a:buSzPct val="100000"/>
              <a:buFont typeface="+mj-lt"/>
              <a:buAutoNum type="arabicPeriod"/>
            </a:pPr>
            <a:endParaRPr lang="fr-FR" sz="1200" dirty="0">
              <a:solidFill>
                <a:srgbClr val="000091"/>
              </a:solidFill>
            </a:endParaRPr>
          </a:p>
          <a:p>
            <a:pPr marL="269875" algn="just" defTabSz="457200">
              <a:spcBef>
                <a:spcPts val="600"/>
              </a:spcBef>
              <a:spcAft>
                <a:spcPts val="0"/>
              </a:spcAft>
              <a:buClr>
                <a:srgbClr val="FF0000"/>
              </a:buClr>
              <a:buSzPct val="100000"/>
            </a:pPr>
            <a:r>
              <a:rPr lang="fr-FR" sz="1300" b="1" dirty="0">
                <a:solidFill>
                  <a:srgbClr val="000091"/>
                </a:solidFill>
              </a:rPr>
              <a:t>Mais rassurez-vous, Parcoursup n’est qu’une première étape</a:t>
            </a:r>
            <a:r>
              <a:rPr lang="fr-FR" sz="1300" dirty="0">
                <a:solidFill>
                  <a:srgbClr val="000091"/>
                </a:solidFill>
              </a:rPr>
              <a:t>, </a:t>
            </a:r>
            <a:r>
              <a:rPr lang="fr-FR" sz="1300" b="1" dirty="0">
                <a:solidFill>
                  <a:srgbClr val="00009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tx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80</a:t>
            </a:fld>
            <a:endParaRPr lang="fr-FR" dirty="0">
              <a:solidFill>
                <a:schemeClr val="tx1"/>
              </a:solidFill>
            </a:endParaRPr>
          </a:p>
        </p:txBody>
      </p:sp>
      <p:sp>
        <p:nvSpPr>
          <p:cNvPr id="7" name="Rectangle à coins arrondis 6"/>
          <p:cNvSpPr/>
          <p:nvPr/>
        </p:nvSpPr>
        <p:spPr>
          <a:xfrm>
            <a:off x="4121666" y="204850"/>
            <a:ext cx="449226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tx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a:t>
            </a:r>
            <a:r>
              <a:rPr lang="fr-FR" sz="1600" dirty="0">
                <a:solidFill>
                  <a:schemeClr val="tx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a:t>
            </a:r>
            <a:r>
              <a:rPr lang="fr-FR" sz="1600" dirty="0">
                <a:solidFill>
                  <a:schemeClr val="tx1"/>
                </a:solidFill>
              </a:rPr>
              <a:t>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a:t>
            </a:r>
            <a:r>
              <a:rPr lang="fr-FR" sz="1600" dirty="0">
                <a:solidFill>
                  <a:schemeClr val="tx1"/>
                </a:solidFill>
              </a:rPr>
              <a:t>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tx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tx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81</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1685" y="1384323"/>
            <a:ext cx="8208912" cy="3301977"/>
          </a:xfrm>
        </p:spPr>
        <p:txBody>
          <a:bodyPr>
            <a:noAutofit/>
          </a:bodyPr>
          <a:lstStyle/>
          <a:p>
            <a:pPr marL="285750" indent="-285750">
              <a:buClr>
                <a:srgbClr val="000091"/>
              </a:buClr>
              <a:buFont typeface="Wingdings" panose="05000000000000000000" pitchFamily="2" charset="2"/>
              <a:buChar char="§"/>
            </a:pPr>
            <a:r>
              <a:rPr lang="fr-FR" sz="1600" b="1" dirty="0">
                <a:latin typeface="+mj-lt"/>
                <a:ea typeface="+mj-ea"/>
                <a:cs typeface="+mj-cs"/>
              </a:rPr>
              <a:t>Bourse sur critères sociaux : </a:t>
            </a:r>
            <a:r>
              <a:rPr lang="fr-FR" sz="1400" dirty="0">
                <a:solidFill>
                  <a:schemeClr val="tx1"/>
                </a:solidFill>
              </a:rPr>
              <a:t>vous pouvez faire une demande de bourse et/ou de logement en créant votre dossier social étudiant (DSE) via le portail </a:t>
            </a:r>
            <a:r>
              <a:rPr lang="fr-FR" sz="1400" dirty="0">
                <a:solidFill>
                  <a:schemeClr val="tx1"/>
                </a:solidFill>
                <a:hlinkClick r:id="rId2"/>
              </a:rPr>
              <a:t>messervices.etudiant.gouv.fr</a:t>
            </a:r>
            <a:endParaRPr lang="fr-FR" sz="1400" dirty="0">
              <a:solidFill>
                <a:schemeClr val="tx1"/>
              </a:solidFill>
            </a:endParaRPr>
          </a:p>
          <a:p>
            <a:r>
              <a:rPr lang="fr-FR" sz="1400" dirty="0">
                <a:solidFill>
                  <a:schemeClr val="tx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Aide à la mobilité : </a:t>
            </a:r>
            <a:r>
              <a:rPr lang="fr-FR" sz="1400" dirty="0">
                <a:solidFill>
                  <a:schemeClr val="tx1"/>
                </a:solidFill>
              </a:rPr>
              <a:t>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Wingdings" panose="05000000000000000000" pitchFamily="2" charset="2"/>
              <a:buChar char="§"/>
            </a:pPr>
            <a:r>
              <a:rPr lang="fr-FR" sz="1600" b="1" dirty="0">
                <a:latin typeface="+mj-lt"/>
                <a:ea typeface="+mj-ea"/>
                <a:cs typeface="+mj-cs"/>
              </a:rPr>
              <a:t>Logement en résidence universitaire : </a:t>
            </a:r>
            <a:r>
              <a:rPr lang="fr-FR" sz="1400" dirty="0">
                <a:solidFill>
                  <a:schemeClr val="tx1"/>
                </a:solidFill>
              </a:rPr>
              <a:t>pour vous aider dans votre recherche, consultez le site </a:t>
            </a:r>
            <a:r>
              <a:rPr lang="fr-FR" sz="1400" dirty="0">
                <a:solidFill>
                  <a:schemeClr val="tx1"/>
                </a:solidFill>
                <a:hlinkClick r:id="rId4"/>
              </a:rPr>
              <a:t>trouverunlogement.lescrous.fr</a:t>
            </a:r>
            <a:r>
              <a:rPr lang="fr-FR" sz="1400" dirty="0">
                <a:solidFill>
                  <a:schemeClr val="tx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Santé : </a:t>
            </a:r>
            <a:r>
              <a:rPr lang="fr-FR" sz="1400" dirty="0">
                <a:solidFill>
                  <a:schemeClr val="tx1"/>
                </a:solidFill>
              </a:rPr>
              <a:t>pour rappel, vous êtes automatiquement affilié au régime général de la sécurité sociale. Vous pouvez évaluer votre droit à la Complémentaire santé solidaire et à d’autres prestations sociales depuis le site </a:t>
            </a:r>
            <a:r>
              <a:rPr lang="fr-FR" sz="1400" dirty="0">
                <a:solidFill>
                  <a:schemeClr val="tx1"/>
                </a:solidFill>
                <a:hlinkClick r:id="rId5"/>
              </a:rPr>
              <a:t>mesdroitssociaux.gouv.fr</a:t>
            </a:r>
            <a:r>
              <a:rPr lang="fr-FR" sz="1400" dirty="0">
                <a:solidFill>
                  <a:schemeClr val="tx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82</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étudiant</a:t>
            </a:r>
          </a:p>
        </p:txBody>
      </p:sp>
    </p:spTree>
    <p:extLst>
      <p:ext uri="{BB962C8B-B14F-4D97-AF65-F5344CB8AC3E}">
        <p14:creationId xmlns:p14="http://schemas.microsoft.com/office/powerpoint/2010/main" val="2495114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12/01/2026</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83</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03283"/>
          </a:xfrm>
        </p:spPr>
        <p:txBody>
          <a:bodyPr/>
          <a:lstStyle/>
          <a:p>
            <a:r>
              <a:rPr lang="fr-FR" sz="1900" dirty="0">
                <a:solidFill>
                  <a:srgbClr val="000091"/>
                </a:solidFill>
              </a:rPr>
              <a:t>L’accompagnement au sein de votre lycée : des acteurs, des temps forts et des outils pour vous aider à élaborer votre projet d’orientation</a:t>
            </a:r>
          </a:p>
        </p:txBody>
      </p:sp>
      <p:sp>
        <p:nvSpPr>
          <p:cNvPr id="3" name="Espace réservé du contenu 2"/>
          <p:cNvSpPr>
            <a:spLocks noGrp="1"/>
          </p:cNvSpPr>
          <p:nvPr>
            <p:ph sz="quarter" idx="4294967295"/>
          </p:nvPr>
        </p:nvSpPr>
        <p:spPr>
          <a:xfrm>
            <a:off x="342336" y="1503283"/>
            <a:ext cx="8328698" cy="3046785"/>
          </a:xfrm>
        </p:spPr>
        <p:txBody>
          <a:bodyPr/>
          <a:lstStyle/>
          <a:p>
            <a:pPr marL="285750" indent="-285750">
              <a:spcAft>
                <a:spcPts val="1200"/>
              </a:spcAft>
              <a:buClr>
                <a:schemeClr val="tx2"/>
              </a:buClr>
              <a:buFont typeface="Wingdings" panose="05000000000000000000" pitchFamily="2" charset="2"/>
              <a:buChar char="§"/>
            </a:pPr>
            <a:r>
              <a:rPr lang="fr-FR" sz="1300" b="1" dirty="0">
                <a:solidFill>
                  <a:schemeClr val="bg1"/>
                </a:solidFill>
                <a:highlight>
                  <a:srgbClr val="0000FF"/>
                </a:highlight>
              </a:rPr>
              <a:t>2 professeurs principaux en terminale</a:t>
            </a:r>
            <a:r>
              <a:rPr lang="fr-FR" sz="1300" b="1" dirty="0"/>
              <a:t> </a:t>
            </a:r>
            <a:r>
              <a:rPr lang="fr-FR" sz="1300" dirty="0">
                <a:solidFill>
                  <a:schemeClr val="tx1"/>
                </a:solidFill>
              </a:rPr>
              <a:t>pour un suivi personnalisé avec l’appui des</a:t>
            </a:r>
            <a:r>
              <a:rPr lang="fr-FR" sz="1300" dirty="0"/>
              <a:t> </a:t>
            </a:r>
            <a:r>
              <a:rPr lang="fr-FR" sz="1300" b="1" dirty="0">
                <a:solidFill>
                  <a:schemeClr val="bg1"/>
                </a:solidFill>
                <a:highlight>
                  <a:srgbClr val="0000FF"/>
                </a:highlight>
              </a:rPr>
              <a:t>psychologues de l’Éducation nationale. </a:t>
            </a:r>
          </a:p>
          <a:p>
            <a:pPr marL="285750" indent="-285750">
              <a:spcAft>
                <a:spcPts val="1200"/>
              </a:spcAft>
              <a:buClr>
                <a:schemeClr val="tx2"/>
              </a:buClr>
              <a:buFont typeface="Wingdings" panose="05000000000000000000" pitchFamily="2" charset="2"/>
              <a:buChar char="§"/>
            </a:pPr>
            <a:r>
              <a:rPr lang="fr-FR" sz="1300" b="1" dirty="0">
                <a:solidFill>
                  <a:schemeClr val="bg1"/>
                </a:solidFill>
                <a:highlight>
                  <a:srgbClr val="0000FF"/>
                </a:highlight>
              </a:rPr>
              <a:t>Des heures d’accompagnement personnalisé</a:t>
            </a:r>
            <a:r>
              <a:rPr lang="fr-FR" sz="1300" b="1" dirty="0">
                <a:solidFill>
                  <a:srgbClr val="F28E65"/>
                </a:solidFill>
              </a:rPr>
              <a:t> </a:t>
            </a:r>
            <a:r>
              <a:rPr lang="fr-FR" sz="1300" dirty="0">
                <a:solidFill>
                  <a:schemeClr val="tx1"/>
                </a:solidFill>
              </a:rPr>
              <a:t>consacrées à l’orientation intégrées à l’emploi du temps des élèves.</a:t>
            </a:r>
          </a:p>
          <a:p>
            <a:pPr marL="285750" indent="-285750">
              <a:buClr>
                <a:schemeClr val="tx2"/>
              </a:buClr>
              <a:buFont typeface="Wingdings" panose="05000000000000000000" pitchFamily="2" charset="2"/>
              <a:buChar char="§"/>
            </a:pPr>
            <a:r>
              <a:rPr lang="fr-FR" sz="1300" dirty="0">
                <a:solidFill>
                  <a:schemeClr val="tx1"/>
                </a:solidFill>
              </a:rPr>
              <a:t>Des temps forts : </a:t>
            </a:r>
            <a:r>
              <a:rPr lang="fr-FR" sz="1300" b="1" dirty="0">
                <a:solidFill>
                  <a:schemeClr val="bg1"/>
                </a:solidFill>
                <a:highlight>
                  <a:srgbClr val="0000FF"/>
                </a:highlight>
              </a:rPr>
              <a:t>deux semaines de l’orientation ou des forums</a:t>
            </a:r>
            <a:r>
              <a:rPr lang="fr-FR" sz="1300" b="1" dirty="0"/>
              <a:t> </a:t>
            </a:r>
            <a:r>
              <a:rPr lang="fr-FR" sz="1300" dirty="0">
                <a:solidFill>
                  <a:schemeClr val="tx1"/>
                </a:solidFill>
              </a:rPr>
              <a:t>pour échanger avec des formations (en présentiel ou en ligne).</a:t>
            </a:r>
          </a:p>
          <a:p>
            <a:pPr marL="285750" indent="-285750">
              <a:buClr>
                <a:schemeClr val="tx2"/>
              </a:buClr>
              <a:buFont typeface="Wingdings" panose="05000000000000000000" pitchFamily="2" charset="2"/>
              <a:buChar char="§"/>
            </a:pPr>
            <a:r>
              <a:rPr lang="fr-FR" sz="1300" dirty="0">
                <a:solidFill>
                  <a:schemeClr val="tx1"/>
                </a:solidFill>
              </a:rPr>
              <a:t>Un </a:t>
            </a:r>
            <a:r>
              <a:rPr lang="fr-FR" sz="1300" b="1" dirty="0">
                <a:solidFill>
                  <a:srgbClr val="FF0000"/>
                </a:solidFill>
              </a:rPr>
              <a:t>outil utile </a:t>
            </a:r>
            <a:r>
              <a:rPr lang="fr-FR" sz="1300" dirty="0">
                <a:solidFill>
                  <a:schemeClr val="tx1"/>
                </a:solidFill>
              </a:rPr>
              <a:t>proposé sur la plateforme Avenir(s) de l’Onisep pour accompagner l’orientation des lycéens de la 2</a:t>
            </a:r>
            <a:r>
              <a:rPr lang="fr-FR" sz="1300" baseline="30000" dirty="0">
                <a:solidFill>
                  <a:schemeClr val="tx1"/>
                </a:solidFill>
              </a:rPr>
              <a:t>nde</a:t>
            </a:r>
            <a:r>
              <a:rPr lang="fr-FR" sz="1300" dirty="0">
                <a:solidFill>
                  <a:schemeClr val="tx1"/>
                </a:solidFill>
              </a:rPr>
              <a:t> à la T</a:t>
            </a:r>
            <a:r>
              <a:rPr lang="fr-FR" sz="1300" baseline="30000" dirty="0">
                <a:solidFill>
                  <a:schemeClr val="tx1"/>
                </a:solidFill>
              </a:rPr>
              <a:t>ale</a:t>
            </a:r>
            <a:r>
              <a:rPr lang="fr-FR" sz="1300" dirty="0">
                <a:solidFill>
                  <a:schemeClr val="tx1"/>
                </a:solidFill>
              </a:rPr>
              <a:t> </a:t>
            </a:r>
            <a:r>
              <a:rPr lang="fr-FR" sz="1300" b="1" dirty="0" err="1">
                <a:solidFill>
                  <a:schemeClr val="bg2">
                    <a:lumMod val="40000"/>
                    <a:lumOff val="60000"/>
                  </a:schemeClr>
                </a:solidFill>
              </a:rPr>
              <a:t>Mon</a:t>
            </a:r>
            <a:r>
              <a:rPr lang="fr-FR" sz="1300" b="1" dirty="0" err="1">
                <a:solidFill>
                  <a:srgbClr val="3333CC"/>
                </a:solidFill>
              </a:rPr>
              <a:t>Projet</a:t>
            </a:r>
            <a:r>
              <a:rPr lang="fr-FR" sz="1300" b="1" dirty="0" err="1">
                <a:solidFill>
                  <a:schemeClr val="accent1">
                    <a:lumMod val="75000"/>
                    <a:lumOff val="25000"/>
                  </a:schemeClr>
                </a:solidFill>
              </a:rPr>
              <a:t>Sup</a:t>
            </a:r>
            <a:r>
              <a:rPr lang="fr-FR" sz="1300" b="1" dirty="0">
                <a:solidFill>
                  <a:schemeClr val="accent1">
                    <a:lumMod val="75000"/>
                    <a:lumOff val="25000"/>
                  </a:schemeClr>
                </a:solidFill>
              </a:rPr>
              <a:t>.</a:t>
            </a:r>
          </a:p>
          <a:p>
            <a:pPr marL="285750" indent="-285750">
              <a:buClr>
                <a:schemeClr val="tx2"/>
              </a:buClr>
              <a:buFont typeface="Wingdings" panose="05000000000000000000" pitchFamily="2" charset="2"/>
              <a:buChar char="Ø"/>
            </a:pPr>
            <a:r>
              <a:rPr lang="fr-FR" sz="1300" dirty="0">
                <a:solidFill>
                  <a:schemeClr val="tx1"/>
                </a:solidFill>
                <a:latin typeface="Arial" panose="020B0604020202020204" pitchFamily="34" charset="0"/>
                <a:ea typeface="Marianne"/>
                <a:cs typeface="Arial" panose="020B0604020202020204" pitchFamily="34" charset="0"/>
              </a:rPr>
              <a:t>Élargir l'éventail </a:t>
            </a:r>
            <a:r>
              <a:rPr lang="fr-FR" sz="1300" dirty="0">
                <a:solidFill>
                  <a:schemeClr val="tx1"/>
                </a:solidFill>
                <a:latin typeface="Arial" panose="020B0604020202020204" pitchFamily="34" charset="0"/>
                <a:cs typeface="Arial" panose="020B0604020202020204" pitchFamily="34" charset="0"/>
              </a:rPr>
              <a:t>des choix de formation et réduire l'autocensure.</a:t>
            </a:r>
          </a:p>
          <a:p>
            <a:pPr marL="285750" indent="-285750">
              <a:buClr>
                <a:schemeClr val="tx2"/>
              </a:buClr>
              <a:buFont typeface="Wingdings" panose="05000000000000000000" pitchFamily="2" charset="2"/>
              <a:buChar char="Ø"/>
            </a:pPr>
            <a:r>
              <a:rPr lang="fr-FR" sz="1300" dirty="0">
                <a:solidFill>
                  <a:schemeClr val="tx1"/>
                </a:solidFill>
                <a:latin typeface="Arial" panose="020B0604020202020204" pitchFamily="34" charset="0"/>
                <a:cs typeface="Arial" panose="020B0604020202020204" pitchFamily="34" charset="0"/>
              </a:rPr>
              <a:t>Accompagner l‘élaboration du projet d’orientation dès la seconde pour réduire le stress lié à l’orientation post bac et au choix sur Parcoursup.</a:t>
            </a: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9</a:t>
            </a:fld>
            <a:endParaRPr lang="fr-FR" dirty="0">
              <a:solidFill>
                <a:schemeClr val="tx1"/>
              </a:solidFill>
            </a:endParaRP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à l’orientation au lycée</a:t>
            </a:r>
          </a:p>
        </p:txBody>
      </p:sp>
    </p:spTree>
    <p:extLst>
      <p:ext uri="{BB962C8B-B14F-4D97-AF65-F5344CB8AC3E}">
        <p14:creationId xmlns:p14="http://schemas.microsoft.com/office/powerpoint/2010/main" val="253603074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19134</TotalTime>
  <Words>9314</Words>
  <Application>Microsoft Office PowerPoint</Application>
  <PresentationFormat>Affichage à l'écran (16:9)</PresentationFormat>
  <Paragraphs>732</Paragraphs>
  <Slides>83</Slides>
  <Notes>17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0</vt:i4>
      </vt:variant>
      <vt:variant>
        <vt:lpstr>Titres des diapositives</vt:lpstr>
      </vt:variant>
      <vt:variant>
        <vt:i4>83</vt:i4>
      </vt:variant>
    </vt:vector>
  </HeadingPairs>
  <TitlesOfParts>
    <vt:vector size="94" baseType="lpstr">
      <vt:lpstr>Aptos</vt:lpstr>
      <vt:lpstr>Arial</vt:lpstr>
      <vt:lpstr>Arial-ItalicMT</vt:lpstr>
      <vt:lpstr>Calibri</vt:lpstr>
      <vt:lpstr>Courier New</vt:lpstr>
      <vt:lpstr>Lucida Grande</vt:lpstr>
      <vt:lpstr>Marianne</vt:lpstr>
      <vt:lpstr>Marianne Light</vt:lpstr>
      <vt:lpstr>Tahoma</vt:lpstr>
      <vt:lpstr>Wingdings</vt:lpstr>
      <vt:lpstr>OPÉRATEURS</vt:lpstr>
      <vt:lpstr>Présentation PowerPoint</vt:lpstr>
      <vt:lpstr>Sommaire  </vt:lpstr>
      <vt:lpstr>Présentation PowerPoint</vt:lpstr>
      <vt:lpstr>Présentation PowerPoint</vt:lpstr>
      <vt:lpstr>Présentation PowerPoint</vt:lpstr>
      <vt:lpstr>Présentation PowerPoint</vt:lpstr>
      <vt:lpstr>Étape 1 des outils pour vous aider à élaborer votre projet d’orientation</vt:lpstr>
      <vt:lpstr>Présentation PowerPoint</vt:lpstr>
      <vt:lpstr>L’accompagnement au sein de votre lycée : des acteurs, des temps forts et des outils pour vous aider à élaborer votre projet d’orientation</vt:lpstr>
      <vt:lpstr>LE BON RÉFLEXE : S’INFORMER</vt:lpstr>
      <vt:lpstr>LE BON REFLEXE : ÉCHANGER, SE PRÉPARER</vt:lpstr>
      <vt:lpstr>Présentation PowerPoint</vt:lpstr>
      <vt:lpstr>Présentation PowerPoint</vt:lpstr>
      <vt:lpstr>Présentation PowerPoint</vt:lpstr>
      <vt:lpstr>Présentation PowerPoint</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Consolider votre projet d’orientation </vt:lpstr>
      <vt:lpstr>Présentation PowerPoint</vt:lpstr>
      <vt:lpstr>Présentation PowerPoint</vt:lpstr>
      <vt:lpstr>S’inscrire sur Parcoursup à partir du 19 janvier 2026 </vt:lpstr>
      <vt:lpstr>Formuler librement vos vœux sur Parcoursup </vt:lpstr>
      <vt:lpstr>Focus sur les vœux multiples (1/4) </vt:lpstr>
      <vt:lpstr>Focus sur les vœux multiples (2/4) </vt:lpstr>
      <vt:lpstr>Focus sur les vœux multiples (3/4)  </vt:lpstr>
      <vt:lpstr>Focus sur les vœux multiples : exemples (4/4)</vt:lpstr>
      <vt:lpstr>Présentation PowerPoint</vt:lpstr>
      <vt:lpstr>Présentation PowerPoint</vt:lpstr>
      <vt:lpstr>Focus sur les vœux en apprentissage </vt:lpstr>
      <vt:lpstr>Présentation PowerPoint</vt:lpstr>
      <vt:lpstr>Finaliser son dossier et confirmer ses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Présentation PowerPoint</vt:lpstr>
      <vt:lpstr>Un appui aux lycéens boursiers   Priorité accordée aux lycéens boursiers dans chaque formation, y compris les plus sélectives (des taux minimum définis par les recteurs et affichés sur Parcoursup). Une aide financière de 500 € aux lycéens boursiers qui s’inscrivent dans une formation située en dehors de leur académie de résidence.  Une prise en compte possible de la participation aux cordées de la réussite Les formations du supérieur peuvent intégrer ce critère dans leur examen des vœux : près de 40 % ont fait ce choix pour 2025.  Des places priorisées pour les lycéens professionnels et technologiques dans les formations professionnalisantes (BTS et BUT) dans lesquelles ils réussissent le mieux   Une priorité d’accès aux licences en tension pour les candidats du secteur (académie en général ; des exceptions géographiques affichées aux candidats)    </vt:lpstr>
      <vt:lpstr>Présentation PowerPoint</vt:lpstr>
      <vt:lpstr>Présentation PowerPoint</vt:lpstr>
      <vt:lpstr>Étape 3 : consulter les réponses des formations et faire ses choix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visualisation des indicateurs du classement   </vt:lpstr>
      <vt:lpstr>Présentation PowerPoint</vt:lpstr>
      <vt:lpstr>Présentation PowerPoint</vt:lpstr>
      <vt:lpstr>Présentation PowerPoint</vt:lpstr>
      <vt:lpstr>Présentation PowerPoint</vt:lpstr>
      <vt:lpstr>Présentation PowerPoint</vt:lpstr>
      <vt:lpstr>Des solutions pour les candidats qui n’ont pas reçu de proposition d’admission </vt:lpstr>
      <vt:lpstr>Présentation PowerPoint</vt:lpstr>
      <vt:lpstr>Présentation PowerPoint</vt:lpstr>
      <vt:lpstr>Présentation PowerPoint</vt:lpstr>
      <vt:lpstr>Présentation PowerPoint</vt:lpstr>
      <vt:lpstr>Présentation PowerPoint</vt:lpstr>
      <vt:lpstr>Présentation PowerPoint</vt:lpstr>
      <vt:lpstr>L’inscription administrative dans la formation choisie </vt:lpstr>
      <vt:lpstr>Présentation PowerPoint</vt:lpstr>
      <vt:lpstr>Présentation PowerPoint</vt:lpstr>
      <vt:lpstr>Des services pour vous aider et répondre à vos questions</vt:lpstr>
      <vt:lpstr>Pensez aussi à préparer votre future vie étudiant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cp:lastModifiedBy>
  <cp:revision>448</cp:revision>
  <dcterms:created xsi:type="dcterms:W3CDTF">2020-10-27T08:44:50Z</dcterms:created>
  <dcterms:modified xsi:type="dcterms:W3CDTF">2026-01-14T16:00:17Z</dcterms:modified>
</cp:coreProperties>
</file>